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7" r:id="rId2"/>
    <p:sldId id="258" r:id="rId3"/>
    <p:sldId id="276" r:id="rId4"/>
    <p:sldId id="260" r:id="rId5"/>
    <p:sldId id="264" r:id="rId6"/>
    <p:sldId id="268" r:id="rId7"/>
    <p:sldId id="265" r:id="rId8"/>
    <p:sldId id="263" r:id="rId9"/>
    <p:sldId id="267" r:id="rId10"/>
    <p:sldId id="270" r:id="rId11"/>
    <p:sldId id="269" r:id="rId12"/>
    <p:sldId id="266" r:id="rId13"/>
    <p:sldId id="273" r:id="rId14"/>
    <p:sldId id="272" r:id="rId15"/>
    <p:sldId id="262" r:id="rId16"/>
    <p:sldId id="275" r:id="rId17"/>
    <p:sldId id="274" r:id="rId18"/>
    <p:sldId id="271" r:id="rId19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AE2E"/>
    <a:srgbClr val="07CF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9D1F7-7075-4BD7-AA36-D25411AFFF94}" type="datetimeFigureOut">
              <a:rPr lang="fr-FR" smtClean="0"/>
              <a:t>30/05/2018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E21F3-86D4-425D-8224-00158173FB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6595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00914284-50F3-4DCC-BD51-3CDAC9FCD55E}" type="datetimeFigureOut">
              <a:rPr lang="fr-FR" smtClean="0"/>
              <a:t>30/05/2018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00D93E55-A1B6-4347-A93F-63D1778FC8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9811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70C622-76D7-468B-9AC2-0EC3992BD4E5}" type="slidenum">
              <a:rPr lang="fr-FR" altLang="fr-FR"/>
              <a:pPr/>
              <a:t>1</a:t>
            </a:fld>
            <a:endParaRPr lang="fr-FR" altLang="fr-FR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3006-19D3-4B5C-8763-7CB66E5D766E}" type="datetimeFigureOut">
              <a:rPr lang="fr-FR" smtClean="0"/>
              <a:t>30/05/2018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78EB-D2B5-40B1-AF10-7C51C9A55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2743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3006-19D3-4B5C-8763-7CB66E5D766E}" type="datetimeFigureOut">
              <a:rPr lang="fr-FR" smtClean="0"/>
              <a:t>30/05/2018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78EB-D2B5-40B1-AF10-7C51C9A55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5481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3006-19D3-4B5C-8763-7CB66E5D766E}" type="datetimeFigureOut">
              <a:rPr lang="fr-FR" smtClean="0"/>
              <a:t>30/05/2018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78EB-D2B5-40B1-AF10-7C51C9A55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171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76419-537E-45D2-8605-5102C944510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97547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3006-19D3-4B5C-8763-7CB66E5D766E}" type="datetimeFigureOut">
              <a:rPr lang="fr-FR" smtClean="0"/>
              <a:t>30/05/2018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78EB-D2B5-40B1-AF10-7C51C9A55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6135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3006-19D3-4B5C-8763-7CB66E5D766E}" type="datetimeFigureOut">
              <a:rPr lang="fr-FR" smtClean="0"/>
              <a:t>30/05/2018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78EB-D2B5-40B1-AF10-7C51C9A55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2091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3006-19D3-4B5C-8763-7CB66E5D766E}" type="datetimeFigureOut">
              <a:rPr lang="fr-FR" smtClean="0"/>
              <a:t>30/05/2018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78EB-D2B5-40B1-AF10-7C51C9A55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547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3006-19D3-4B5C-8763-7CB66E5D766E}" type="datetimeFigureOut">
              <a:rPr lang="fr-FR" smtClean="0"/>
              <a:t>30/05/2018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78EB-D2B5-40B1-AF10-7C51C9A55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2996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3006-19D3-4B5C-8763-7CB66E5D766E}" type="datetimeFigureOut">
              <a:rPr lang="fr-FR" smtClean="0"/>
              <a:t>30/05/2018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78EB-D2B5-40B1-AF10-7C51C9A55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4361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3006-19D3-4B5C-8763-7CB66E5D766E}" type="datetimeFigureOut">
              <a:rPr lang="fr-FR" smtClean="0"/>
              <a:t>30/05/2018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78EB-D2B5-40B1-AF10-7C51C9A55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8351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3006-19D3-4B5C-8763-7CB66E5D766E}" type="datetimeFigureOut">
              <a:rPr lang="fr-FR" smtClean="0"/>
              <a:t>30/05/2018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78EB-D2B5-40B1-AF10-7C51C9A55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685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3006-19D3-4B5C-8763-7CB66E5D766E}" type="datetimeFigureOut">
              <a:rPr lang="fr-FR" smtClean="0"/>
              <a:t>30/05/2018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78EB-D2B5-40B1-AF10-7C51C9A55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504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33006-19D3-4B5C-8763-7CB66E5D766E}" type="datetimeFigureOut">
              <a:rPr lang="fr-FR" smtClean="0"/>
              <a:t>30/05/2018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778EB-D2B5-40B1-AF10-7C51C9A55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5324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4.jpeg"/><Relationship Id="rId7" Type="http://schemas.openxmlformats.org/officeDocument/2006/relationships/image" Target="../media/image37.png"/><Relationship Id="rId12" Type="http://schemas.openxmlformats.org/officeDocument/2006/relationships/image" Target="../media/image4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39.png"/><Relationship Id="rId5" Type="http://schemas.openxmlformats.org/officeDocument/2006/relationships/image" Target="../media/image36.jpeg"/><Relationship Id="rId10" Type="http://schemas.microsoft.com/office/2007/relationships/hdphoto" Target="../media/hdphoto3.wdp"/><Relationship Id="rId4" Type="http://schemas.openxmlformats.org/officeDocument/2006/relationships/image" Target="../media/image35.jpeg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1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2590225" y="5614989"/>
            <a:ext cx="4129831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fr-FR" b="1" dirty="0" err="1" smtClean="0">
                <a:latin typeface="Trebuchet MS" pitchFamily="34" charset="0"/>
              </a:rPr>
              <a:t>Réseau</a:t>
            </a:r>
            <a:r>
              <a:rPr lang="en-US" altLang="fr-FR" b="1" dirty="0" smtClean="0">
                <a:latin typeface="Trebuchet MS" pitchFamily="34" charset="0"/>
              </a:rPr>
              <a:t> Natura 2000 – 31 </a:t>
            </a:r>
            <a:r>
              <a:rPr lang="en-US" altLang="fr-FR" b="1" dirty="0" err="1" smtClean="0">
                <a:latin typeface="Trebuchet MS" pitchFamily="34" charset="0"/>
              </a:rPr>
              <a:t>mai</a:t>
            </a:r>
            <a:r>
              <a:rPr lang="en-US" altLang="fr-FR" b="1" dirty="0" smtClean="0">
                <a:latin typeface="Trebuchet MS" pitchFamily="34" charset="0"/>
              </a:rPr>
              <a:t> 2018</a:t>
            </a:r>
            <a:endParaRPr lang="fr-FR" altLang="fr-FR" b="1" dirty="0">
              <a:latin typeface="Trebuchet MS" pitchFamily="34" charset="0"/>
            </a:endParaRPr>
          </a:p>
        </p:txBody>
      </p:sp>
      <p:pic>
        <p:nvPicPr>
          <p:cNvPr id="2066" name="Picture 18" descr="Pnr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6632"/>
            <a:ext cx="862012" cy="109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logo-ministè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3495869"/>
            <a:ext cx="827088" cy="108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natura-20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4" y="116632"/>
            <a:ext cx="1008062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788219" y="508001"/>
            <a:ext cx="7718425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fr-FR" altLang="fr-FR" sz="2800" i="1" dirty="0">
                <a:latin typeface="Calibri" pitchFamily="34" charset="0"/>
              </a:rPr>
              <a:t>Site Natura 2000</a:t>
            </a:r>
          </a:p>
          <a:p>
            <a:pPr algn="ctr" eaLnBrk="0" hangingPunct="0"/>
            <a:r>
              <a:rPr lang="fr-FR" altLang="fr-FR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"La Meuse et ses </a:t>
            </a:r>
          </a:p>
          <a:p>
            <a:pPr algn="ctr" eaLnBrk="0" hangingPunct="0"/>
            <a:r>
              <a:rPr lang="fr-FR" altLang="fr-FR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annexes hydrauliques"</a:t>
            </a:r>
          </a:p>
          <a:p>
            <a:pPr algn="ctr" eaLnBrk="0" hangingPunct="0"/>
            <a:r>
              <a:rPr lang="fr-FR" altLang="fr-FR" sz="2400" dirty="0" smtClean="0">
                <a:latin typeface="Calibri" pitchFamily="34" charset="0"/>
              </a:rPr>
              <a:t>ZSC </a:t>
            </a:r>
            <a:r>
              <a:rPr lang="fr-FR" altLang="fr-FR" sz="2400" dirty="0">
                <a:latin typeface="Calibri" pitchFamily="34" charset="0"/>
              </a:rPr>
              <a:t>: </a:t>
            </a:r>
            <a:r>
              <a:rPr lang="fr-FR" altLang="fr-FR" sz="2400" dirty="0" smtClean="0">
                <a:latin typeface="Calibri" pitchFamily="34" charset="0"/>
              </a:rPr>
              <a:t>FR4102001</a:t>
            </a:r>
            <a:endParaRPr lang="fr-FR" altLang="fr-FR" sz="2400" dirty="0">
              <a:latin typeface="Calibri" pitchFamily="34" charset="0"/>
            </a:endParaRPr>
          </a:p>
        </p:txBody>
      </p:sp>
      <p:pic>
        <p:nvPicPr>
          <p:cNvPr id="2078" name="Picture 30" descr="partenariat AERM MED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4643438"/>
            <a:ext cx="1052512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9" name="Picture 31" descr="rubriaue_vert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" t="3572" r="5151" b="3940"/>
          <a:stretch>
            <a:fillRect/>
          </a:stretch>
        </p:blipFill>
        <p:spPr bwMode="auto">
          <a:xfrm>
            <a:off x="6876257" y="3074220"/>
            <a:ext cx="2296208" cy="378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5" y="5842064"/>
            <a:ext cx="1172356" cy="1053503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496" y="1340768"/>
            <a:ext cx="1404393" cy="618210"/>
          </a:xfrm>
          <a:prstGeom prst="rect">
            <a:avLst/>
          </a:prstGeom>
        </p:spPr>
      </p:pic>
      <p:pic>
        <p:nvPicPr>
          <p:cNvPr id="2060" name="Picture 12" descr="libellul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2036763"/>
            <a:ext cx="1349375" cy="109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7840824" y="6417117"/>
            <a:ext cx="133164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fr-FR" sz="1200" b="1" dirty="0" smtClean="0">
                <a:solidFill>
                  <a:schemeClr val="bg1"/>
                </a:solidFill>
                <a:latin typeface="Trebuchet MS" pitchFamily="34" charset="0"/>
              </a:rPr>
              <a:t>Laure LEBRAUD</a:t>
            </a:r>
            <a:endParaRPr lang="en-US" altLang="fr-FR" sz="12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4098" name="Picture 2" descr="O:\14_DOC\14.1_Photothèque\Schwaab_NATURA-2000\3-Sites\FR4102001_Meuse-annexes-hydrauliques_Meuse_30-04-2011-007-R_M-Schwaab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"/>
          <a:stretch/>
        </p:blipFill>
        <p:spPr bwMode="auto">
          <a:xfrm>
            <a:off x="2554711" y="2452689"/>
            <a:ext cx="1976801" cy="134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O:\14_DOC\14.1_Photothèque\Schwaab_NATURA-2000\3-Sites\FR4102001_Meuse-annexes-hydrauliques_Prêle_001-R_F-Schwaab.tif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5" b="5776"/>
          <a:stretch/>
        </p:blipFill>
        <p:spPr bwMode="auto">
          <a:xfrm>
            <a:off x="4641515" y="3877963"/>
            <a:ext cx="1948329" cy="132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O:\14_DOC\14.1_Photothèque\Biodiversité\FAUNE\Entomofaune\Odonates\Coenagrion mercuriale\Coenagrion_mercurial_LG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9" b="9527"/>
          <a:stretch/>
        </p:blipFill>
        <p:spPr bwMode="auto">
          <a:xfrm>
            <a:off x="2554712" y="3879687"/>
            <a:ext cx="1985681" cy="132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O:\14_DOC\14.1_Photothèque\Biodiversité\FAUNE\Mollusque\Moule d'eau douce (Unio sp.)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2" t="21432" r="22291" b="28243"/>
          <a:stretch/>
        </p:blipFill>
        <p:spPr bwMode="auto">
          <a:xfrm>
            <a:off x="4647431" y="2445044"/>
            <a:ext cx="1942413" cy="132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61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0" y="-506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0" y="41100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0" y="72072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pic>
        <p:nvPicPr>
          <p:cNvPr id="3080" name="Picture 3" descr="rubriaue_ver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" t="3572" r="5151" b="3940"/>
          <a:stretch>
            <a:fillRect/>
          </a:stretch>
        </p:blipFill>
        <p:spPr bwMode="auto">
          <a:xfrm>
            <a:off x="7262813" y="3716338"/>
            <a:ext cx="1881187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492897"/>
            <a:ext cx="928903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429000"/>
            <a:ext cx="9289032" cy="31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82" name="Text Box 18"/>
          <p:cNvSpPr txBox="1">
            <a:spLocks noChangeArrowheads="1"/>
          </p:cNvSpPr>
          <p:nvPr/>
        </p:nvSpPr>
        <p:spPr bwMode="auto">
          <a:xfrm>
            <a:off x="1043606" y="1340768"/>
            <a:ext cx="7776866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 smtClean="0"/>
              <a:t>La méthode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 smtClean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/>
              <a:t>	</a:t>
            </a:r>
            <a:r>
              <a:rPr lang="fr-FR" altLang="fr-FR" sz="1800" dirty="0" smtClean="0"/>
              <a:t>- formation par le laboratoire SPYGEN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smtClean="0"/>
              <a:t>	- prélèvements dans les annexes hydrauliques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/>
              <a:t>	</a:t>
            </a:r>
            <a:r>
              <a:rPr lang="fr-FR" altLang="fr-FR" sz="1800" dirty="0" smtClean="0"/>
              <a:t>- envoi des capsules au laboratoire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/>
              <a:t>	</a:t>
            </a:r>
            <a:r>
              <a:rPr lang="fr-FR" altLang="fr-FR" sz="1800" dirty="0" smtClean="0"/>
              <a:t>- au laboratoire : extraction + amplification de l'ADN puis 	                           		             séquençage via bases de données de référence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smtClean="0"/>
              <a:t>	</a:t>
            </a:r>
            <a:endParaRPr lang="fr-FR" altLang="fr-FR" sz="1800" dirty="0"/>
          </a:p>
        </p:txBody>
      </p:sp>
      <p:pic>
        <p:nvPicPr>
          <p:cNvPr id="1026" name="Picture 2" descr="C:\_Boulot Laure\_NATURA 2000\_Ann. hydrau Meuse\SUIVI_SCIENT\Etude ADNe 2017\SPYGEN\VigiDNA-bat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991" y="2479334"/>
            <a:ext cx="1480505" cy="62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e 11"/>
          <p:cNvGrpSpPr/>
          <p:nvPr/>
        </p:nvGrpSpPr>
        <p:grpSpPr>
          <a:xfrm>
            <a:off x="0" y="-27384"/>
            <a:ext cx="9144000" cy="692696"/>
            <a:chOff x="0" y="-27384"/>
            <a:chExt cx="9144000" cy="692696"/>
          </a:xfrm>
        </p:grpSpPr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>
              <a:off x="0" y="-27384"/>
              <a:ext cx="9144000" cy="692696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0" y="138783"/>
              <a:ext cx="9144000" cy="360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Arial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r>
                <a:rPr lang="fr-FR" altLang="fr-FR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Site Natura 2000</a:t>
              </a:r>
              <a:r>
                <a:rPr lang="fr-FR" altLang="fr-FR" sz="2000" i="1" dirty="0">
                  <a:solidFill>
                    <a:schemeClr val="tx1"/>
                  </a:solidFill>
                </a:rPr>
                <a:t> </a:t>
              </a:r>
              <a:r>
                <a:rPr lang="fr-FR" altLang="fr-FR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"La Meuse et ses annexes hydrauliques"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6105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0" y="-506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0" y="41100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0" y="72072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pic>
        <p:nvPicPr>
          <p:cNvPr id="3080" name="Picture 3" descr="rubriaue_ver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" t="3572" r="5151" b="3940"/>
          <a:stretch>
            <a:fillRect/>
          </a:stretch>
        </p:blipFill>
        <p:spPr bwMode="auto">
          <a:xfrm>
            <a:off x="7262813" y="3716338"/>
            <a:ext cx="1881187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492897"/>
            <a:ext cx="928903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19672" y="3985941"/>
            <a:ext cx="6192688" cy="76041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82" name="Text Box 18"/>
          <p:cNvSpPr txBox="1">
            <a:spLocks noChangeArrowheads="1"/>
          </p:cNvSpPr>
          <p:nvPr/>
        </p:nvSpPr>
        <p:spPr bwMode="auto">
          <a:xfrm>
            <a:off x="1043606" y="1340768"/>
            <a:ext cx="7776866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 smtClean="0"/>
              <a:t>La méthode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 smtClean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/>
              <a:t>	</a:t>
            </a:r>
            <a:r>
              <a:rPr lang="fr-FR" altLang="fr-FR" sz="1800" dirty="0" smtClean="0"/>
              <a:t>- formation par le laboratoire SPYGEN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smtClean="0"/>
              <a:t>	- prélèvements dans les annexes hydrauliques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/>
              <a:t>	</a:t>
            </a:r>
            <a:r>
              <a:rPr lang="fr-FR" altLang="fr-FR" sz="1800" dirty="0" smtClean="0"/>
              <a:t>- envoi des capsules au laboratoire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/>
              <a:t>	</a:t>
            </a:r>
            <a:r>
              <a:rPr lang="fr-FR" altLang="fr-FR" sz="1800" dirty="0" smtClean="0"/>
              <a:t>- au laboratoire : extraction + amplification de l'ADN puis 	                           		             séquençage via bases de données de référence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/>
              <a:t>	</a:t>
            </a:r>
            <a:r>
              <a:rPr lang="fr-FR" altLang="fr-FR" sz="1800" dirty="0" smtClean="0">
                <a:sym typeface="Wingdings" pitchFamily="2" charset="2"/>
              </a:rPr>
              <a:t> </a:t>
            </a:r>
            <a:r>
              <a:rPr lang="fr-FR" altLang="fr-FR" sz="1800" b="1" dirty="0" smtClean="0">
                <a:solidFill>
                  <a:srgbClr val="990000"/>
                </a:solidFill>
              </a:rPr>
              <a:t>liste </a:t>
            </a:r>
            <a:r>
              <a:rPr lang="fr-FR" altLang="fr-FR" sz="1800" b="1" dirty="0">
                <a:solidFill>
                  <a:srgbClr val="990000"/>
                </a:solidFill>
              </a:rPr>
              <a:t>d'espèces </a:t>
            </a:r>
            <a:r>
              <a:rPr lang="fr-FR" altLang="fr-FR" sz="1800" dirty="0" smtClean="0"/>
              <a:t>+ proportion de séquences d'ADN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/>
              <a:t>	</a:t>
            </a:r>
            <a:r>
              <a:rPr lang="fr-FR" altLang="fr-FR" sz="1800" dirty="0" smtClean="0"/>
              <a:t>	par espèce et par échantillon</a:t>
            </a:r>
            <a:endParaRPr lang="fr-FR" altLang="fr-FR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109" y="2471439"/>
            <a:ext cx="148113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e 11"/>
          <p:cNvGrpSpPr/>
          <p:nvPr/>
        </p:nvGrpSpPr>
        <p:grpSpPr>
          <a:xfrm>
            <a:off x="0" y="-27384"/>
            <a:ext cx="9144000" cy="692696"/>
            <a:chOff x="0" y="-27384"/>
            <a:chExt cx="9144000" cy="692696"/>
          </a:xfrm>
        </p:grpSpPr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>
              <a:off x="0" y="-27384"/>
              <a:ext cx="9144000" cy="692696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0" y="138783"/>
              <a:ext cx="9144000" cy="360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Arial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r>
                <a:rPr lang="fr-FR" altLang="fr-FR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Site Natura 2000</a:t>
              </a:r>
              <a:r>
                <a:rPr lang="fr-FR" altLang="fr-FR" sz="2000" i="1" dirty="0">
                  <a:solidFill>
                    <a:schemeClr val="tx1"/>
                  </a:solidFill>
                </a:rPr>
                <a:t> </a:t>
              </a:r>
              <a:r>
                <a:rPr lang="fr-FR" altLang="fr-FR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"La Meuse et ses annexes hydrauliques"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6791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0" y="-506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0" y="41100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0" y="72072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pic>
        <p:nvPicPr>
          <p:cNvPr id="3080" name="Picture 3" descr="rubriaue_ver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" t="3572" r="5151" b="3940"/>
          <a:stretch>
            <a:fillRect/>
          </a:stretch>
        </p:blipFill>
        <p:spPr bwMode="auto">
          <a:xfrm>
            <a:off x="7262813" y="3716338"/>
            <a:ext cx="1881187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684213" y="188913"/>
            <a:ext cx="77724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 dirty="0">
                <a:solidFill>
                  <a:srgbClr val="990000"/>
                </a:solidFill>
              </a:rPr>
              <a:t>Etude sur </a:t>
            </a:r>
            <a:r>
              <a:rPr lang="fr-FR" altLang="fr-FR" sz="2800" b="1" dirty="0" smtClean="0">
                <a:solidFill>
                  <a:srgbClr val="990000"/>
                </a:solidFill>
              </a:rPr>
              <a:t>la potentialité de présence par ADN environnemental</a:t>
            </a:r>
            <a:endParaRPr lang="fr-FR" altLang="fr-FR" sz="2400" dirty="0">
              <a:latin typeface="Trebuchet MS" pitchFamily="34" charset="0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8354782" cy="666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375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0" y="-506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0" y="41100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0" y="72072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pic>
        <p:nvPicPr>
          <p:cNvPr id="3078" name="Picture 9" descr="Pnr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2013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3" descr="rubriaue_ver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" t="3572" r="5151" b="3940"/>
          <a:stretch>
            <a:fillRect/>
          </a:stretch>
        </p:blipFill>
        <p:spPr bwMode="auto">
          <a:xfrm>
            <a:off x="7262813" y="3716338"/>
            <a:ext cx="1881187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_Boulot Laure\SIG\Cartes finies\Annexes hydrauliques\Résultats ADNe\Etude ADNe_Résultat LOE_zone5_N200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1" b="324"/>
          <a:stretch/>
        </p:blipFill>
        <p:spPr bwMode="auto">
          <a:xfrm>
            <a:off x="-27622" y="-94736"/>
            <a:ext cx="5328592" cy="701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5300970" y="1340768"/>
            <a:ext cx="384303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 smtClean="0"/>
              <a:t>Au total 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/>
              <a:t> </a:t>
            </a:r>
            <a:r>
              <a:rPr lang="fr-FR" altLang="fr-FR" sz="1800" b="1" dirty="0" smtClean="0"/>
              <a:t>       </a:t>
            </a:r>
            <a:r>
              <a:rPr lang="fr-FR" altLang="fr-FR" sz="1800" dirty="0" smtClean="0"/>
              <a:t>18/29 sites avec Loche d'étang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smtClean="0"/>
              <a:t>Méthode classique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smtClean="0"/>
              <a:t>         entre 5 et 10 sites connus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dirty="0"/>
          </a:p>
        </p:txBody>
      </p:sp>
    </p:spTree>
    <p:extLst>
      <p:ext uri="{BB962C8B-B14F-4D97-AF65-F5344CB8AC3E}">
        <p14:creationId xmlns:p14="http://schemas.microsoft.com/office/powerpoint/2010/main" val="131752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0" y="-506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0" y="41100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0" y="72072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pic>
        <p:nvPicPr>
          <p:cNvPr id="3078" name="Picture 9" descr="Pnr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2013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3" descr="rubriaue_ver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" t="3572" r="5151" b="3940"/>
          <a:stretch>
            <a:fillRect/>
          </a:stretch>
        </p:blipFill>
        <p:spPr bwMode="auto">
          <a:xfrm>
            <a:off x="7262813" y="3716338"/>
            <a:ext cx="1881187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_Boulot Laure\SIG\Cartes finies\Annexes hydrauliques\Résultats ADNe\Etude ADNe_Résultat LOE_zone5_N200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1" b="324"/>
          <a:stretch/>
        </p:blipFill>
        <p:spPr bwMode="auto">
          <a:xfrm>
            <a:off x="-27622" y="-94736"/>
            <a:ext cx="5328592" cy="701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5300970" y="1340768"/>
            <a:ext cx="384303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 smtClean="0"/>
              <a:t>Au total 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/>
              <a:t> </a:t>
            </a:r>
            <a:r>
              <a:rPr lang="fr-FR" altLang="fr-FR" sz="1800" b="1" dirty="0" smtClean="0"/>
              <a:t>       </a:t>
            </a:r>
            <a:r>
              <a:rPr lang="fr-FR" altLang="fr-FR" sz="1800" dirty="0" smtClean="0"/>
              <a:t>18/29 sites avec Loche d'étang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smtClean="0"/>
              <a:t>Méthode classique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smtClean="0"/>
              <a:t>         entre 5 et 10 sites connus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smtClean="0"/>
              <a:t>Et après?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smtClean="0"/>
              <a:t>-   restauration d'habitats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fr-FR" altLang="fr-FR" sz="1800" dirty="0" smtClean="0"/>
              <a:t>sensibilisation des habitants 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fr-FR" altLang="fr-FR" sz="1800" dirty="0" smtClean="0"/>
              <a:t>Informations des promeneurs (pêcheurs, utilisateurs du canal…)</a:t>
            </a:r>
          </a:p>
        </p:txBody>
      </p:sp>
    </p:spTree>
    <p:extLst>
      <p:ext uri="{BB962C8B-B14F-4D97-AF65-F5344CB8AC3E}">
        <p14:creationId xmlns:p14="http://schemas.microsoft.com/office/powerpoint/2010/main" val="417684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0" y="-506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0" y="41100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0" y="72072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pic>
        <p:nvPicPr>
          <p:cNvPr id="3080" name="Picture 3" descr="rubriaue_ver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" t="3572" r="5151" b="3940"/>
          <a:stretch>
            <a:fillRect/>
          </a:stretch>
        </p:blipFill>
        <p:spPr bwMode="auto">
          <a:xfrm>
            <a:off x="7262813" y="3716338"/>
            <a:ext cx="1881187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110"/>
            <a:ext cx="5529699" cy="4147274"/>
          </a:xfrm>
          <a:prstGeom prst="rect">
            <a:avLst/>
          </a:prstGeom>
        </p:spPr>
      </p:pic>
      <p:sp>
        <p:nvSpPr>
          <p:cNvPr id="3082" name="Text Box 18"/>
          <p:cNvSpPr txBox="1">
            <a:spLocks noChangeArrowheads="1"/>
          </p:cNvSpPr>
          <p:nvPr/>
        </p:nvSpPr>
        <p:spPr bwMode="auto">
          <a:xfrm>
            <a:off x="656590" y="1256075"/>
            <a:ext cx="828027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 smtClean="0"/>
              <a:t>Autre étude en parallèle :</a:t>
            </a:r>
            <a:endParaRPr lang="fr-FR" altLang="fr-FR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smtClean="0"/>
              <a:t>Compensation autoroute A304 </a:t>
            </a:r>
            <a:r>
              <a:rPr lang="fr-FR" altLang="fr-FR" sz="1800" dirty="0" smtClean="0">
                <a:sym typeface="Wingdings" pitchFamily="2" charset="2"/>
              </a:rPr>
              <a:t></a:t>
            </a:r>
            <a:r>
              <a:rPr lang="fr-FR" altLang="fr-FR" sz="1800" dirty="0" smtClean="0"/>
              <a:t> </a:t>
            </a:r>
            <a:r>
              <a:rPr lang="fr-FR" altLang="fr-FR" sz="1800" dirty="0" err="1" smtClean="0"/>
              <a:t>ADNe</a:t>
            </a:r>
            <a:r>
              <a:rPr lang="fr-FR" altLang="fr-FR" sz="1800" dirty="0"/>
              <a:t> </a:t>
            </a:r>
            <a:r>
              <a:rPr lang="fr-FR" altLang="fr-FR" sz="1800" dirty="0" smtClean="0"/>
              <a:t>sur vallée de la Meuse</a:t>
            </a:r>
          </a:p>
          <a:p>
            <a:pPr lvl="8" indent="685800" eaLnBrk="1" hangingPunct="1">
              <a:spcBef>
                <a:spcPct val="0"/>
              </a:spcBef>
              <a:buFontTx/>
              <a:buNone/>
            </a:pPr>
            <a:endParaRPr lang="fr-FR" altLang="fr-FR" sz="1800" dirty="0" smtClean="0"/>
          </a:p>
          <a:p>
            <a:pPr lvl="8" indent="1138238" eaLnBrk="1" hangingPunct="1">
              <a:spcBef>
                <a:spcPct val="0"/>
              </a:spcBef>
              <a:buFontTx/>
              <a:buNone/>
            </a:pPr>
            <a:endParaRPr lang="fr-FR" altLang="fr-FR" sz="1800" dirty="0"/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endParaRPr lang="fr-FR" altLang="fr-FR" sz="1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/>
              <a:t>	</a:t>
            </a:r>
          </a:p>
        </p:txBody>
      </p:sp>
      <p:pic>
        <p:nvPicPr>
          <p:cNvPr id="1026" name="Picture 2" descr="http://images.clipartpanda.com/dragonfly-outline-clipart-biydxE9iL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405" y="2133238"/>
            <a:ext cx="1183134" cy="73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oloriages.fr/coloriages/coloriage-ecreviss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30000" contrast="-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51" b="10551"/>
          <a:stretch/>
        </p:blipFill>
        <p:spPr bwMode="auto">
          <a:xfrm>
            <a:off x="5580112" y="5373216"/>
            <a:ext cx="1512167" cy="111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hocolate, frog, harry, outline, potter icon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74000" contras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912"/>
          <a:stretch/>
        </p:blipFill>
        <p:spPr bwMode="auto">
          <a:xfrm flipH="1">
            <a:off x="7668344" y="3292865"/>
            <a:ext cx="864096" cy="63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sh, ocean, project, sea, seafood, tuna, 魚 icon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5000" contras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292" b="26927"/>
          <a:stretch/>
        </p:blipFill>
        <p:spPr bwMode="auto">
          <a:xfrm flipH="1">
            <a:off x="4855788" y="2133238"/>
            <a:ext cx="1347821" cy="60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ussel, shell, summer, vacation ic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90354" y="4293394"/>
            <a:ext cx="803850" cy="80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1.qwant.com/thumbr/0x0/1/c/3c23294000e8db03943db56c4f0c978ca5e0dde31be18face24c4be1fcc47f/beaver-14.gif?u=http%3A%2F%2Fwww.wildlife-animals.com%2Fcoloring-pages%2Fbeaver-14.gif&amp;q=0&amp;b=1&amp;p=0&amp;a=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455" y="3099590"/>
            <a:ext cx="1381218" cy="97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e 15"/>
          <p:cNvGrpSpPr/>
          <p:nvPr/>
        </p:nvGrpSpPr>
        <p:grpSpPr>
          <a:xfrm>
            <a:off x="0" y="-27384"/>
            <a:ext cx="9144000" cy="692696"/>
            <a:chOff x="0" y="-27384"/>
            <a:chExt cx="9144000" cy="692696"/>
          </a:xfrm>
        </p:grpSpPr>
        <p:sp>
          <p:nvSpPr>
            <p:cNvPr id="17" name="Rectangle 4"/>
            <p:cNvSpPr>
              <a:spLocks noChangeArrowheads="1"/>
            </p:cNvSpPr>
            <p:nvPr/>
          </p:nvSpPr>
          <p:spPr bwMode="auto">
            <a:xfrm>
              <a:off x="0" y="-27384"/>
              <a:ext cx="9144000" cy="692696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>
              <a:off x="0" y="138783"/>
              <a:ext cx="9144000" cy="360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Arial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r>
                <a:rPr lang="fr-FR" altLang="fr-FR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Site Natura 2000</a:t>
              </a:r>
              <a:r>
                <a:rPr lang="fr-FR" altLang="fr-FR" sz="2000" i="1" dirty="0">
                  <a:solidFill>
                    <a:schemeClr val="tx1"/>
                  </a:solidFill>
                </a:rPr>
                <a:t> </a:t>
              </a:r>
              <a:r>
                <a:rPr lang="fr-FR" altLang="fr-FR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"La Meuse et ses annexes hydrauliques"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2548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0" y="-506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0" y="41100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0" y="72072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pic>
        <p:nvPicPr>
          <p:cNvPr id="3080" name="Picture 3" descr="rubriaue_ver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" t="3572" r="5151" b="3940"/>
          <a:stretch>
            <a:fillRect/>
          </a:stretch>
        </p:blipFill>
        <p:spPr bwMode="auto">
          <a:xfrm>
            <a:off x="7262813" y="3716338"/>
            <a:ext cx="1881187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Text Box 18"/>
          <p:cNvSpPr txBox="1">
            <a:spLocks noChangeArrowheads="1"/>
          </p:cNvSpPr>
          <p:nvPr/>
        </p:nvSpPr>
        <p:spPr bwMode="auto">
          <a:xfrm>
            <a:off x="1037684" y="1484784"/>
            <a:ext cx="7638772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 smtClean="0">
                <a:solidFill>
                  <a:srgbClr val="00B050"/>
                </a:solidFill>
              </a:rPr>
              <a:t>Avantages de la méthode </a:t>
            </a:r>
            <a:r>
              <a:rPr lang="fr-FR" altLang="fr-FR" sz="1800" b="1" dirty="0" err="1" smtClean="0">
                <a:solidFill>
                  <a:srgbClr val="00B050"/>
                </a:solidFill>
              </a:rPr>
              <a:t>ADNe</a:t>
            </a:r>
            <a:r>
              <a:rPr lang="fr-FR" altLang="fr-FR" sz="1800" b="1" dirty="0" smtClean="0">
                <a:solidFill>
                  <a:srgbClr val="00B050"/>
                </a:solidFill>
              </a:rPr>
              <a:t> :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fr-FR" altLang="fr-FR" sz="1800" dirty="0" smtClean="0"/>
              <a:t>Non invasif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fr-FR" altLang="fr-FR" sz="1800" dirty="0" smtClean="0"/>
              <a:t>Bonne détectabilité des espèces selon le taxon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fr-FR" altLang="fr-FR" sz="1800" dirty="0" smtClean="0"/>
              <a:t>Facile à mettre en œuvre 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fr-FR" altLang="fr-FR" sz="1800" dirty="0" smtClean="0"/>
              <a:t>Baisse du coût d'inventaire : </a:t>
            </a:r>
            <a:endParaRPr lang="fr-FR" altLang="fr-FR" sz="1800" dirty="0" smtClean="0"/>
          </a:p>
          <a:p>
            <a:pPr lvl="1" indent="0" eaLnBrk="1" hangingPunct="1">
              <a:spcBef>
                <a:spcPct val="0"/>
              </a:spcBef>
              <a:buNone/>
            </a:pPr>
            <a:r>
              <a:rPr lang="fr-FR" altLang="fr-FR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15 000 € pour 29 sites pour le groupe des </a:t>
            </a:r>
            <a:r>
              <a:rPr lang="fr-FR" alt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poissons</a:t>
            </a:r>
          </a:p>
          <a:p>
            <a:pPr lvl="1" indent="0" eaLnBrk="1" hangingPunct="1">
              <a:spcBef>
                <a:spcPct val="0"/>
              </a:spcBef>
              <a:buNone/>
            </a:pPr>
            <a:r>
              <a:rPr lang="fr-FR" alt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= </a:t>
            </a:r>
            <a:r>
              <a:rPr lang="fr-FR" altLang="fr-FR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80% AERM + 20% Etat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endParaRPr lang="fr-FR" altLang="fr-FR" sz="1800" b="1" dirty="0" smtClean="0"/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endParaRPr lang="fr-FR" altLang="fr-FR" sz="1800" b="1" dirty="0"/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endParaRPr lang="fr-FR" altLang="fr-FR" sz="1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/>
              <a:t>	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0" y="-27384"/>
            <a:ext cx="9144000" cy="692696"/>
            <a:chOff x="0" y="-27384"/>
            <a:chExt cx="9144000" cy="692696"/>
          </a:xfrm>
        </p:grpSpPr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0" y="-27384"/>
              <a:ext cx="9144000" cy="692696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0" y="138783"/>
              <a:ext cx="9144000" cy="360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Arial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r>
                <a:rPr lang="fr-FR" altLang="fr-FR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Site Natura 2000</a:t>
              </a:r>
              <a:r>
                <a:rPr lang="fr-FR" altLang="fr-FR" sz="2000" i="1" dirty="0">
                  <a:solidFill>
                    <a:schemeClr val="tx1"/>
                  </a:solidFill>
                </a:rPr>
                <a:t> </a:t>
              </a:r>
              <a:r>
                <a:rPr lang="fr-FR" altLang="fr-FR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"La Meuse et ses annexes hydrauliques"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1087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0" y="-506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0" y="41100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0" y="72072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pic>
        <p:nvPicPr>
          <p:cNvPr id="3080" name="Picture 3" descr="rubriaue_ver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" t="3572" r="5151" b="3940"/>
          <a:stretch>
            <a:fillRect/>
          </a:stretch>
        </p:blipFill>
        <p:spPr bwMode="auto">
          <a:xfrm>
            <a:off x="7262813" y="3716338"/>
            <a:ext cx="1881187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Text Box 18"/>
          <p:cNvSpPr txBox="1">
            <a:spLocks noChangeArrowheads="1"/>
          </p:cNvSpPr>
          <p:nvPr/>
        </p:nvSpPr>
        <p:spPr bwMode="auto">
          <a:xfrm>
            <a:off x="1037684" y="1484784"/>
            <a:ext cx="7638772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 smtClean="0">
                <a:solidFill>
                  <a:srgbClr val="00B050"/>
                </a:solidFill>
              </a:rPr>
              <a:t>Avantages de la méthode </a:t>
            </a:r>
            <a:r>
              <a:rPr lang="fr-FR" altLang="fr-FR" sz="1800" b="1" dirty="0" err="1" smtClean="0">
                <a:solidFill>
                  <a:srgbClr val="00B050"/>
                </a:solidFill>
              </a:rPr>
              <a:t>ADNe</a:t>
            </a:r>
            <a:r>
              <a:rPr lang="fr-FR" altLang="fr-FR" sz="1800" b="1" dirty="0" smtClean="0">
                <a:solidFill>
                  <a:srgbClr val="00B050"/>
                </a:solidFill>
              </a:rPr>
              <a:t> :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fr-FR" altLang="fr-FR" sz="1800" dirty="0" smtClean="0"/>
              <a:t>Non invasif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fr-FR" altLang="fr-FR" sz="1800" dirty="0" smtClean="0"/>
              <a:t>Bonne détectabilité des espèces selon le taxon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fr-FR" altLang="fr-FR" sz="1800" dirty="0" smtClean="0"/>
              <a:t>Facile à mettre en œuvre 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fr-FR" altLang="fr-FR" sz="1800" dirty="0" smtClean="0"/>
              <a:t>Baisse du coût d'inventaire : </a:t>
            </a:r>
            <a:endParaRPr lang="fr-FR" altLang="fr-FR" sz="1800" dirty="0" smtClean="0"/>
          </a:p>
          <a:p>
            <a:pPr lvl="1" indent="0" eaLnBrk="1" hangingPunct="1">
              <a:spcBef>
                <a:spcPct val="0"/>
              </a:spcBef>
              <a:buNone/>
            </a:pPr>
            <a:r>
              <a:rPr lang="fr-FR" alt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15 </a:t>
            </a:r>
            <a:r>
              <a:rPr lang="fr-FR" alt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000 € pour 29 sites pour le groupe des </a:t>
            </a:r>
            <a:r>
              <a:rPr lang="fr-FR" altLang="fr-FR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poissons </a:t>
            </a:r>
            <a:endParaRPr lang="fr-FR" altLang="fr-FR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 indent="0" eaLnBrk="1" hangingPunct="1">
              <a:spcBef>
                <a:spcPct val="0"/>
              </a:spcBef>
              <a:buNone/>
            </a:pPr>
            <a:r>
              <a:rPr lang="fr-FR" alt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= 80</a:t>
            </a:r>
            <a:r>
              <a:rPr lang="fr-FR" altLang="fr-FR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% AERM + 20% </a:t>
            </a:r>
            <a:r>
              <a:rPr lang="fr-FR" alt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Etat</a:t>
            </a:r>
            <a:endParaRPr lang="fr-FR" altLang="fr-FR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endParaRPr lang="fr-FR" altLang="fr-FR" sz="1800" dirty="0" smtClean="0"/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endParaRPr lang="fr-FR" altLang="fr-FR" sz="1800" b="1" dirty="0"/>
          </a:p>
          <a:p>
            <a:pPr eaLnBrk="1" hangingPunct="1">
              <a:spcBef>
                <a:spcPct val="0"/>
              </a:spcBef>
              <a:buNone/>
            </a:pPr>
            <a:r>
              <a:rPr lang="fr-FR" altLang="fr-FR" sz="1800" b="1" dirty="0" smtClean="0">
                <a:solidFill>
                  <a:srgbClr val="0070C0"/>
                </a:solidFill>
              </a:rPr>
              <a:t>Limites : 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fr-FR" altLang="fr-FR" sz="1800" dirty="0" smtClean="0"/>
              <a:t>Qualitatif et non quantitatif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fr-FR" altLang="fr-FR" sz="1800" dirty="0" smtClean="0"/>
              <a:t>Pas d'information sur la structure de la population (âge, taille, sexe…)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fr-FR" altLang="fr-FR" sz="1800" dirty="0" smtClean="0"/>
              <a:t>Certains taxons sont peu détectables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fr-FR" altLang="fr-FR" sz="1800" dirty="0" smtClean="0"/>
              <a:t>Hybrides non </a:t>
            </a:r>
            <a:r>
              <a:rPr lang="fr-FR" altLang="fr-FR" sz="1800" dirty="0" smtClean="0"/>
              <a:t>détectables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fr-FR" altLang="fr-FR" sz="1800" dirty="0" smtClean="0"/>
              <a:t>Biais d'échantillonnage : préleveur, accessibilité du site,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fr-FR" altLang="fr-FR" sz="1800" dirty="0"/>
              <a:t>	</a:t>
            </a:r>
            <a:r>
              <a:rPr lang="fr-FR" altLang="fr-FR" sz="1800" dirty="0" smtClean="0"/>
              <a:t>		 date optimale, météo…</a:t>
            </a:r>
            <a:endParaRPr lang="fr-FR" altLang="fr-FR" sz="1800" dirty="0" smtClean="0"/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endParaRPr lang="fr-FR" altLang="fr-FR" sz="1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/>
              <a:t>	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0" y="-27384"/>
            <a:ext cx="9144000" cy="692696"/>
            <a:chOff x="0" y="-27384"/>
            <a:chExt cx="9144000" cy="692696"/>
          </a:xfrm>
        </p:grpSpPr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0" y="-27384"/>
              <a:ext cx="9144000" cy="692696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0" y="138783"/>
              <a:ext cx="9144000" cy="360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Arial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r>
                <a:rPr lang="fr-FR" altLang="fr-FR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Site Natura 2000</a:t>
              </a:r>
              <a:r>
                <a:rPr lang="fr-FR" altLang="fr-FR" sz="2000" i="1" dirty="0">
                  <a:solidFill>
                    <a:schemeClr val="tx1"/>
                  </a:solidFill>
                </a:rPr>
                <a:t> </a:t>
              </a:r>
              <a:r>
                <a:rPr lang="fr-FR" altLang="fr-FR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"La Meuse et ses annexes hydrauliques"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9858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0" y="-506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0" y="41100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0" y="72072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pic>
        <p:nvPicPr>
          <p:cNvPr id="3080" name="Picture 3" descr="rubriaue_ver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" t="3572" r="5151" b="3940"/>
          <a:stretch>
            <a:fillRect/>
          </a:stretch>
        </p:blipFill>
        <p:spPr bwMode="auto">
          <a:xfrm>
            <a:off x="7262813" y="3716338"/>
            <a:ext cx="1881187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_Boulot Laure\_NATURA 2000\PHOTOS\_Annexes Hydrau\prélèvements ADN enviro - 2017 mai-juin\léger\BAN1_201705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42" y="1677378"/>
            <a:ext cx="9306094" cy="523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2" name="Text Box 18"/>
          <p:cNvSpPr txBox="1">
            <a:spLocks noChangeArrowheads="1"/>
          </p:cNvSpPr>
          <p:nvPr/>
        </p:nvSpPr>
        <p:spPr bwMode="auto">
          <a:xfrm>
            <a:off x="-40442" y="1700808"/>
            <a:ext cx="353232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 smtClean="0"/>
              <a:t>Merci pour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 smtClean="0"/>
              <a:t>votre attention</a:t>
            </a:r>
            <a:endParaRPr lang="fr-FR" altLang="fr-FR" sz="2400" dirty="0"/>
          </a:p>
        </p:txBody>
      </p:sp>
      <p:pic>
        <p:nvPicPr>
          <p:cNvPr id="2052" name="Picture 4" descr="C:\Users\llebraud.PNRLAD0\Desktop\Sans titre 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37924" flipH="1">
            <a:off x="2655182" y="2595701"/>
            <a:ext cx="690597" cy="101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ulle ronde 1"/>
          <p:cNvSpPr/>
          <p:nvPr/>
        </p:nvSpPr>
        <p:spPr>
          <a:xfrm>
            <a:off x="483303" y="1677378"/>
            <a:ext cx="2561101" cy="927119"/>
          </a:xfrm>
          <a:prstGeom prst="wedgeEllipseCallout">
            <a:avLst>
              <a:gd name="adj1" fmla="val 24067"/>
              <a:gd name="adj2" fmla="val 78131"/>
            </a:avLst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Groupe 13"/>
          <p:cNvGrpSpPr/>
          <p:nvPr/>
        </p:nvGrpSpPr>
        <p:grpSpPr>
          <a:xfrm>
            <a:off x="0" y="-27384"/>
            <a:ext cx="9144000" cy="692696"/>
            <a:chOff x="0" y="-27384"/>
            <a:chExt cx="9144000" cy="692696"/>
          </a:xfrm>
        </p:grpSpPr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0" y="-27384"/>
              <a:ext cx="9144000" cy="692696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0" y="138783"/>
              <a:ext cx="9144000" cy="360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Arial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r>
                <a:rPr lang="fr-FR" altLang="fr-FR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Site Natura 2000</a:t>
              </a:r>
              <a:r>
                <a:rPr lang="fr-FR" altLang="fr-FR" sz="2000" i="1" dirty="0">
                  <a:solidFill>
                    <a:schemeClr val="tx1"/>
                  </a:solidFill>
                </a:rPr>
                <a:t> </a:t>
              </a:r>
              <a:r>
                <a:rPr lang="fr-FR" altLang="fr-FR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"La Meuse et ses annexes hydrauliques"</a:t>
              </a:r>
            </a:p>
          </p:txBody>
        </p:sp>
      </p:grpSp>
      <p:pic>
        <p:nvPicPr>
          <p:cNvPr id="17" name="Picture 18" descr="Pnr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477504"/>
            <a:ext cx="862012" cy="109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4" descr="natura-20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6" y="620688"/>
            <a:ext cx="1008062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972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0" y="-506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0" y="41100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0" y="72072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pic>
        <p:nvPicPr>
          <p:cNvPr id="3080" name="Picture 3" descr="rubriaue_ver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" t="3572" r="5151" b="3940"/>
          <a:stretch>
            <a:fillRect/>
          </a:stretch>
        </p:blipFill>
        <p:spPr bwMode="auto">
          <a:xfrm>
            <a:off x="7262813" y="3716338"/>
            <a:ext cx="1881187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O:\10_COMMUNICATION\10.2_Site web\Contenus\Le Parc\Le parc en cart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99" y="1628800"/>
            <a:ext cx="5976664" cy="591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724128" y="2827263"/>
            <a:ext cx="3779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3">
              <a:spcBef>
                <a:spcPct val="0"/>
              </a:spcBef>
            </a:pPr>
            <a:r>
              <a:rPr lang="fr-FR" altLang="fr-FR" dirty="0" smtClean="0">
                <a:sym typeface="Wingdings" pitchFamily="2" charset="2"/>
              </a:rPr>
              <a:t> Désigné </a:t>
            </a:r>
            <a:r>
              <a:rPr lang="fr-FR" altLang="fr-FR" dirty="0">
                <a:sym typeface="Wingdings" pitchFamily="2" charset="2"/>
              </a:rPr>
              <a:t>par la présence de </a:t>
            </a:r>
            <a:endParaRPr lang="fr-FR" altLang="fr-FR" dirty="0" smtClean="0">
              <a:sym typeface="Wingdings" pitchFamily="2" charset="2"/>
            </a:endParaRPr>
          </a:p>
          <a:p>
            <a:pPr marL="177800" lvl="3">
              <a:spcBef>
                <a:spcPct val="0"/>
              </a:spcBef>
            </a:pPr>
            <a:r>
              <a:rPr lang="fr-FR" altLang="fr-FR" dirty="0" smtClean="0">
                <a:sym typeface="Wingdings" pitchFamily="2" charset="2"/>
              </a:rPr>
              <a:t>la </a:t>
            </a:r>
            <a:r>
              <a:rPr lang="fr-FR" altLang="fr-FR" b="1" dirty="0">
                <a:solidFill>
                  <a:srgbClr val="990000"/>
                </a:solidFill>
                <a:sym typeface="Wingdings" pitchFamily="2" charset="2"/>
              </a:rPr>
              <a:t>Loche d'étang </a:t>
            </a:r>
            <a:r>
              <a:rPr lang="fr-FR" altLang="fr-FR" dirty="0">
                <a:sym typeface="Wingdings" pitchFamily="2" charset="2"/>
              </a:rPr>
              <a:t>lors </a:t>
            </a:r>
            <a:endParaRPr lang="fr-FR" altLang="fr-FR" dirty="0" smtClean="0">
              <a:sym typeface="Wingdings" pitchFamily="2" charset="2"/>
            </a:endParaRPr>
          </a:p>
          <a:p>
            <a:pPr marL="177800" lvl="3">
              <a:spcBef>
                <a:spcPct val="0"/>
              </a:spcBef>
            </a:pPr>
            <a:r>
              <a:rPr lang="fr-FR" altLang="fr-FR" dirty="0" smtClean="0">
                <a:sym typeface="Wingdings" pitchFamily="2" charset="2"/>
              </a:rPr>
              <a:t>des </a:t>
            </a:r>
            <a:r>
              <a:rPr lang="fr-FR" altLang="fr-FR" dirty="0">
                <a:sym typeface="Wingdings" pitchFamily="2" charset="2"/>
              </a:rPr>
              <a:t>travaux LGV</a:t>
            </a:r>
          </a:p>
          <a:p>
            <a:pPr>
              <a:spcBef>
                <a:spcPct val="0"/>
              </a:spcBef>
            </a:pPr>
            <a:endParaRPr lang="fr-FR" altLang="fr-FR" dirty="0"/>
          </a:p>
          <a:p>
            <a:pPr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3081" name="Text Box 16"/>
          <p:cNvSpPr txBox="1">
            <a:spLocks noChangeArrowheads="1"/>
          </p:cNvSpPr>
          <p:nvPr/>
        </p:nvSpPr>
        <p:spPr bwMode="auto">
          <a:xfrm>
            <a:off x="1475656" y="1243681"/>
            <a:ext cx="4392488" cy="646331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smtClean="0"/>
              <a:t>Site Natura 2000 ZSC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smtClean="0"/>
              <a:t>"La Meuse et ses annexes hydrauliques"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 flipH="1">
            <a:off x="1547664" y="1890012"/>
            <a:ext cx="864096" cy="1826326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/>
          <p:cNvSpPr/>
          <p:nvPr/>
        </p:nvSpPr>
        <p:spPr>
          <a:xfrm>
            <a:off x="1331640" y="3716338"/>
            <a:ext cx="288032" cy="2887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-27384"/>
            <a:ext cx="9144000" cy="692696"/>
          </a:xfrm>
          <a:prstGeom prst="rect">
            <a:avLst/>
          </a:prstGeom>
          <a:solidFill>
            <a:srgbClr val="92D050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138783"/>
            <a:ext cx="91440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altLang="fr-F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Site Natura 2000</a:t>
            </a:r>
            <a:r>
              <a:rPr lang="fr-FR" altLang="fr-FR" sz="2000" i="1" dirty="0">
                <a:solidFill>
                  <a:schemeClr val="tx1"/>
                </a:solidFill>
              </a:rPr>
              <a:t> </a:t>
            </a:r>
            <a:r>
              <a:rPr lang="fr-FR" altLang="fr-F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"La Meuse et ses annexes hydrauliques"</a:t>
            </a:r>
          </a:p>
        </p:txBody>
      </p:sp>
    </p:spTree>
    <p:extLst>
      <p:ext uri="{BB962C8B-B14F-4D97-AF65-F5344CB8AC3E}">
        <p14:creationId xmlns:p14="http://schemas.microsoft.com/office/powerpoint/2010/main" val="693036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0" y="-506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0" y="41100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0" y="72072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pic>
        <p:nvPicPr>
          <p:cNvPr id="3080" name="Picture 3" descr="rubriaue_ver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" t="3572" r="5151" b="3940"/>
          <a:stretch>
            <a:fillRect/>
          </a:stretch>
        </p:blipFill>
        <p:spPr bwMode="auto">
          <a:xfrm>
            <a:off x="7262813" y="3716338"/>
            <a:ext cx="1881187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e 11"/>
          <p:cNvGrpSpPr/>
          <p:nvPr/>
        </p:nvGrpSpPr>
        <p:grpSpPr>
          <a:xfrm>
            <a:off x="0" y="-27384"/>
            <a:ext cx="9144000" cy="692696"/>
            <a:chOff x="0" y="-27384"/>
            <a:chExt cx="9144000" cy="692696"/>
          </a:xfrm>
        </p:grpSpPr>
        <p:sp>
          <p:nvSpPr>
            <p:cNvPr id="13" name="Rectangle 4"/>
            <p:cNvSpPr>
              <a:spLocks noChangeArrowheads="1"/>
            </p:cNvSpPr>
            <p:nvPr/>
          </p:nvSpPr>
          <p:spPr bwMode="auto">
            <a:xfrm>
              <a:off x="0" y="-27384"/>
              <a:ext cx="9144000" cy="692696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0" y="138783"/>
              <a:ext cx="9144000" cy="360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Arial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r>
                <a:rPr lang="fr-FR" altLang="fr-FR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Site Natura 2000</a:t>
              </a:r>
              <a:r>
                <a:rPr lang="fr-FR" altLang="fr-FR" sz="2000" i="1" dirty="0">
                  <a:solidFill>
                    <a:schemeClr val="tx1"/>
                  </a:solidFill>
                </a:rPr>
                <a:t> </a:t>
              </a:r>
              <a:r>
                <a:rPr lang="fr-FR" altLang="fr-FR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"La Meuse et ses annexes hydrauliques"</a:t>
              </a:r>
            </a:p>
          </p:txBody>
        </p:sp>
      </p:grpSp>
      <p:pic>
        <p:nvPicPr>
          <p:cNvPr id="4" name="Picture 4" descr="C:\_Boulot Laure\_NATURA 2000\PHOTOS\_Annexes Hydrau\prélèvements ADN enviro - 2017 mai-juin\léger\BTT4 (2)_201706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836710"/>
            <a:ext cx="3919438" cy="293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O:\14_DOC\14.1_Photothèque\Schwaab_NATURA-2000\3-Sites\FR4102001_Meuse-annexes-hydrauliques_Prêle_001-R_F-Schwaab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0"/>
            <a:ext cx="3672408" cy="289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_Boulot Laure\_NATURA 2000\PHOTOS\_Annexes Hydrau\prélèvements ADN enviro - 2017 mai-juin\léger\LAC6_afaire (6)_201706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88" y="3915075"/>
            <a:ext cx="3707904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_Boulot Laure\_NATURA 2000\PHOTOS\_Annexes Hydrau\20160606_Pêche_elect\20160606_Pêche_elect (11)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" t="4551" b="1694"/>
          <a:stretch/>
        </p:blipFill>
        <p:spPr bwMode="auto">
          <a:xfrm>
            <a:off x="4499992" y="3887519"/>
            <a:ext cx="3919438" cy="28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693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0" y="-506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0" y="41100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0" y="72072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pic>
        <p:nvPicPr>
          <p:cNvPr id="3080" name="Picture 3" descr="rubriaue_ver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" t="3572" r="5151" b="3940"/>
          <a:stretch>
            <a:fillRect/>
          </a:stretch>
        </p:blipFill>
        <p:spPr bwMode="auto">
          <a:xfrm>
            <a:off x="7262813" y="3716338"/>
            <a:ext cx="1881187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Text Box 16"/>
          <p:cNvSpPr txBox="1">
            <a:spLocks noChangeArrowheads="1"/>
          </p:cNvSpPr>
          <p:nvPr/>
        </p:nvSpPr>
        <p:spPr bwMode="auto">
          <a:xfrm>
            <a:off x="862013" y="1053353"/>
            <a:ext cx="7341393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sym typeface="Wingdings" pitchFamily="2" charset="2"/>
              </a:rPr>
              <a:t>La </a:t>
            </a:r>
            <a:r>
              <a:rPr lang="fr-FR" altLang="fr-FR" sz="1800" b="1" dirty="0">
                <a:sym typeface="Wingdings" pitchFamily="2" charset="2"/>
              </a:rPr>
              <a:t>Loche </a:t>
            </a:r>
            <a:r>
              <a:rPr lang="fr-FR" altLang="fr-FR" sz="1800" b="1" dirty="0" smtClean="0">
                <a:sym typeface="Wingdings" pitchFamily="2" charset="2"/>
              </a:rPr>
              <a:t>d'étang :</a:t>
            </a:r>
            <a:endParaRPr lang="fr-FR" altLang="fr-FR" sz="1800" dirty="0" smtClean="0"/>
          </a:p>
          <a:p>
            <a:pPr eaLnBrk="1" hangingPunct="1">
              <a:spcBef>
                <a:spcPct val="0"/>
              </a:spcBef>
              <a:buNone/>
            </a:pPr>
            <a:endParaRPr lang="fr-FR" altLang="fr-FR" sz="1800" dirty="0"/>
          </a:p>
          <a:p>
            <a:pPr eaLnBrk="1" hangingPunct="1">
              <a:spcBef>
                <a:spcPct val="0"/>
              </a:spcBef>
              <a:buNone/>
            </a:pPr>
            <a:endParaRPr lang="fr-FR" altLang="fr-FR" sz="1800" dirty="0" smtClean="0"/>
          </a:p>
          <a:p>
            <a:pPr eaLnBrk="1" hangingPunct="1">
              <a:spcBef>
                <a:spcPct val="0"/>
              </a:spcBef>
              <a:buNone/>
            </a:pPr>
            <a:endParaRPr lang="fr-FR" altLang="fr-FR" sz="1800" dirty="0"/>
          </a:p>
          <a:p>
            <a:pPr eaLnBrk="1" hangingPunct="1">
              <a:spcBef>
                <a:spcPct val="0"/>
              </a:spcBef>
              <a:buNone/>
            </a:pPr>
            <a:endParaRPr lang="fr-FR" altLang="fr-FR" sz="1800" dirty="0" smtClean="0"/>
          </a:p>
          <a:p>
            <a:pPr eaLnBrk="1" hangingPunct="1">
              <a:spcBef>
                <a:spcPct val="0"/>
              </a:spcBef>
              <a:buNone/>
            </a:pPr>
            <a:endParaRPr lang="fr-FR" altLang="fr-FR" sz="1800" dirty="0"/>
          </a:p>
          <a:p>
            <a:pPr eaLnBrk="1" hangingPunct="1">
              <a:spcBef>
                <a:spcPct val="0"/>
              </a:spcBef>
              <a:buNone/>
            </a:pPr>
            <a:endParaRPr lang="fr-FR" altLang="fr-FR" sz="1800" dirty="0" smtClean="0"/>
          </a:p>
          <a:p>
            <a:pPr eaLnBrk="1" hangingPunct="1">
              <a:spcBef>
                <a:spcPct val="0"/>
              </a:spcBef>
              <a:buNone/>
            </a:pPr>
            <a:endParaRPr lang="fr-FR" altLang="fr-FR" sz="1800" dirty="0"/>
          </a:p>
          <a:p>
            <a:pPr eaLnBrk="1" hangingPunct="1">
              <a:spcBef>
                <a:spcPct val="0"/>
              </a:spcBef>
              <a:buNone/>
            </a:pPr>
            <a:endParaRPr lang="fr-FR" altLang="fr-FR" sz="1800" dirty="0" smtClean="0"/>
          </a:p>
          <a:p>
            <a:pPr eaLnBrk="1" hangingPunct="1">
              <a:spcBef>
                <a:spcPct val="0"/>
              </a:spcBef>
              <a:buNone/>
            </a:pPr>
            <a:r>
              <a:rPr lang="fr-FR" altLang="fr-FR" sz="1800" dirty="0" smtClean="0"/>
              <a:t>Poisson très discret : vit dans la vase, dans les annexes hydrauliques (bras morts)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fr-FR" altLang="fr-FR" sz="1800" dirty="0" smtClean="0">
                <a:sym typeface="Wingdings" pitchFamily="2" charset="2"/>
              </a:rPr>
              <a:t>		</a:t>
            </a:r>
          </a:p>
          <a:p>
            <a:pPr eaLnBrk="1" hangingPunct="1">
              <a:spcBef>
                <a:spcPct val="0"/>
              </a:spcBef>
              <a:buNone/>
            </a:pPr>
            <a:endParaRPr lang="fr-FR" altLang="fr-FR" sz="1800" dirty="0">
              <a:sym typeface="Wingdings" pitchFamily="2" charset="2"/>
            </a:endParaRPr>
          </a:p>
          <a:p>
            <a:pPr marL="285750" indent="-285750" eaLnBrk="1" hangingPunct="1">
              <a:spcBef>
                <a:spcPct val="0"/>
              </a:spcBef>
              <a:buFont typeface="Wingdings"/>
              <a:buChar char="à"/>
            </a:pPr>
            <a:r>
              <a:rPr lang="fr-FR" altLang="fr-FR" sz="1800" dirty="0" smtClean="0">
                <a:sym typeface="Wingdings" pitchFamily="2" charset="2"/>
              </a:rPr>
              <a:t>Détection </a:t>
            </a:r>
            <a:r>
              <a:rPr lang="fr-FR" altLang="fr-FR" sz="1800" dirty="0" smtClean="0">
                <a:sym typeface="Wingdings" pitchFamily="2" charset="2"/>
              </a:rPr>
              <a:t>par </a:t>
            </a:r>
            <a:endParaRPr lang="fr-FR" altLang="fr-FR" sz="1800" dirty="0" smtClean="0"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fr-FR" altLang="fr-FR" sz="1800" dirty="0">
                <a:sym typeface="Wingdings" pitchFamily="2" charset="2"/>
              </a:rPr>
              <a:t> </a:t>
            </a:r>
            <a:r>
              <a:rPr lang="fr-FR" altLang="fr-FR" sz="1800" dirty="0" smtClean="0">
                <a:sym typeface="Wingdings" pitchFamily="2" charset="2"/>
              </a:rPr>
              <a:t>   </a:t>
            </a:r>
            <a:r>
              <a:rPr lang="fr-FR" altLang="fr-FR" sz="1800" dirty="0" smtClean="0">
                <a:sym typeface="Wingdings" pitchFamily="2" charset="2"/>
              </a:rPr>
              <a:t>pêche électrique</a:t>
            </a:r>
          </a:p>
          <a:p>
            <a:pPr eaLnBrk="1" hangingPunct="1">
              <a:spcBef>
                <a:spcPct val="0"/>
              </a:spcBef>
              <a:buNone/>
            </a:pPr>
            <a:endParaRPr lang="fr-FR" altLang="fr-FR" sz="1800" dirty="0"/>
          </a:p>
        </p:txBody>
      </p:sp>
      <p:pic>
        <p:nvPicPr>
          <p:cNvPr id="1026" name="Picture 2" descr="O:\6_BIODIVERSITE\6.2_Eau\Doc_peda\Plaquettes zones humides\plaquettes 2005\loche\LOE_storck 17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07" b="4778"/>
          <a:stretch/>
        </p:blipFill>
        <p:spPr bwMode="auto">
          <a:xfrm>
            <a:off x="1065304" y="1484784"/>
            <a:ext cx="6732240" cy="181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0" y="-27384"/>
            <a:ext cx="9144000" cy="692696"/>
            <a:chOff x="0" y="-27384"/>
            <a:chExt cx="9144000" cy="692696"/>
          </a:xfrm>
        </p:grpSpPr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0" y="-27384"/>
              <a:ext cx="9144000" cy="692696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0" y="138783"/>
              <a:ext cx="9144000" cy="360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Arial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r>
                <a:rPr lang="fr-FR" altLang="fr-FR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Site Natura 2000</a:t>
              </a:r>
              <a:r>
                <a:rPr lang="fr-FR" altLang="fr-FR" sz="2000" i="1" dirty="0">
                  <a:solidFill>
                    <a:schemeClr val="tx1"/>
                  </a:solidFill>
                </a:rPr>
                <a:t> </a:t>
              </a:r>
              <a:r>
                <a:rPr lang="fr-FR" altLang="fr-FR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"La Meuse et ses annexes hydrauliques"</a:t>
              </a:r>
            </a:p>
          </p:txBody>
        </p:sp>
      </p:grpSp>
      <p:pic>
        <p:nvPicPr>
          <p:cNvPr id="5122" name="Picture 2" descr="C:\_Boulot Laure\_NATURA 2000\PHOTOS\_Annexes Hydrau\Rouvrois - Peche electrique -2016-06-06\P104024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6" t="4422" r="12867"/>
          <a:stretch/>
        </p:blipFill>
        <p:spPr bwMode="auto">
          <a:xfrm>
            <a:off x="3419872" y="3933056"/>
            <a:ext cx="3270685" cy="289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576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0" y="-506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0" y="41100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0" y="72072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pic>
        <p:nvPicPr>
          <p:cNvPr id="3080" name="Picture 3" descr="rubriaue_ver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" t="3572" r="5151" b="3940"/>
          <a:stretch>
            <a:fillRect/>
          </a:stretch>
        </p:blipFill>
        <p:spPr bwMode="auto">
          <a:xfrm>
            <a:off x="7262813" y="3716338"/>
            <a:ext cx="1881187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Text Box 18"/>
          <p:cNvSpPr txBox="1">
            <a:spLocks noChangeArrowheads="1"/>
          </p:cNvSpPr>
          <p:nvPr/>
        </p:nvSpPr>
        <p:spPr bwMode="auto">
          <a:xfrm>
            <a:off x="953279" y="1632663"/>
            <a:ext cx="7272809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 smtClean="0"/>
              <a:t>ADN environnemental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/>
              <a:t>	</a:t>
            </a:r>
            <a:r>
              <a:rPr lang="fr-FR" altLang="fr-FR" sz="1800" dirty="0" smtClean="0"/>
              <a:t>= "</a:t>
            </a:r>
            <a:r>
              <a:rPr lang="fr-FR" altLang="fr-FR" sz="1800" i="1" dirty="0" smtClean="0"/>
              <a:t>ADN pouvant être extrait à partir d'échantillons environnementaux sans avoir besoin d'isoler au préalable des individus cibles</a:t>
            </a:r>
            <a:r>
              <a:rPr lang="fr-FR" altLang="fr-FR" sz="1800" dirty="0" smtClean="0"/>
              <a:t>"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smtClean="0"/>
              <a:t>	= ADN présent dans l'environnement libéré par les urines, les fèces, les gamètes, la peau, le mucus, la salive…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138783"/>
            <a:ext cx="91440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altLang="fr-F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Site Natura 2000</a:t>
            </a:r>
            <a:r>
              <a:rPr lang="fr-FR" altLang="fr-FR" sz="2000" i="1" dirty="0">
                <a:solidFill>
                  <a:schemeClr val="tx1"/>
                </a:solidFill>
              </a:rPr>
              <a:t> </a:t>
            </a:r>
            <a:r>
              <a:rPr lang="fr-FR" altLang="fr-F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"La Meuse et ses annexes hydrauliques"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0" y="-27384"/>
            <a:ext cx="9144000" cy="692696"/>
            <a:chOff x="0" y="-27384"/>
            <a:chExt cx="9144000" cy="692696"/>
          </a:xfrm>
        </p:grpSpPr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0" y="-27384"/>
              <a:ext cx="9144000" cy="692696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0" y="138783"/>
              <a:ext cx="9144000" cy="360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Arial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r>
                <a:rPr lang="fr-FR" altLang="fr-FR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Site Natura 2000</a:t>
              </a:r>
              <a:r>
                <a:rPr lang="fr-FR" altLang="fr-FR" sz="2000" i="1" dirty="0">
                  <a:solidFill>
                    <a:schemeClr val="tx1"/>
                  </a:solidFill>
                </a:rPr>
                <a:t> </a:t>
              </a:r>
              <a:r>
                <a:rPr lang="fr-FR" altLang="fr-FR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"La Meuse et ses annexes hydrauliques"</a:t>
              </a: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3" y="3872960"/>
            <a:ext cx="1889724" cy="1207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274847"/>
            <a:ext cx="174307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904253"/>
            <a:ext cx="18954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337" y="5333028"/>
            <a:ext cx="1608465" cy="1189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553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0" y="-506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0" y="41100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0" y="72072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pic>
        <p:nvPicPr>
          <p:cNvPr id="3080" name="Picture 3" descr="rubriaue_ver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" t="3572" r="5151" b="3940"/>
          <a:stretch>
            <a:fillRect/>
          </a:stretch>
        </p:blipFill>
        <p:spPr bwMode="auto">
          <a:xfrm>
            <a:off x="7262813" y="3716338"/>
            <a:ext cx="1881187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Text Box 18"/>
          <p:cNvSpPr txBox="1">
            <a:spLocks noChangeArrowheads="1"/>
          </p:cNvSpPr>
          <p:nvPr/>
        </p:nvSpPr>
        <p:spPr bwMode="auto">
          <a:xfrm>
            <a:off x="953279" y="1632663"/>
            <a:ext cx="7272809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 smtClean="0"/>
              <a:t>ADN environnemental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/>
              <a:t>	</a:t>
            </a:r>
            <a:r>
              <a:rPr lang="fr-FR" altLang="fr-FR" sz="1800" dirty="0" smtClean="0"/>
              <a:t>= "</a:t>
            </a:r>
            <a:r>
              <a:rPr lang="fr-FR" altLang="fr-FR" sz="1800" i="1" dirty="0" smtClean="0"/>
              <a:t>ADN pouvant être extrait à partir d'échantillons environnementaux sans avoir besoin d'isoler au préalable des individus cibles</a:t>
            </a:r>
            <a:r>
              <a:rPr lang="fr-FR" altLang="fr-FR" sz="1800" dirty="0" smtClean="0"/>
              <a:t>"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smtClean="0"/>
              <a:t>	= ADN présent dans l'environnement libéré par les urines, les fèces, les gamètes, la peau, le mucus, la salive…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sym typeface="Wingdings" pitchFamily="2" charset="2"/>
              </a:rPr>
              <a:t> Analyse </a:t>
            </a:r>
            <a:r>
              <a:rPr lang="fr-FR" altLang="fr-FR" sz="1800" dirty="0" err="1" smtClean="0">
                <a:sym typeface="Wingdings" pitchFamily="2" charset="2"/>
              </a:rPr>
              <a:t>multispécifique</a:t>
            </a:r>
            <a:r>
              <a:rPr lang="fr-FR" altLang="fr-FR" sz="1800" dirty="0" smtClean="0">
                <a:sym typeface="Wingdings" pitchFamily="2" charset="2"/>
              </a:rPr>
              <a:t> : </a:t>
            </a:r>
            <a:r>
              <a:rPr lang="fr-FR" altLang="fr-FR" sz="1800" dirty="0" err="1" smtClean="0">
                <a:sym typeface="Wingdings" pitchFamily="2" charset="2"/>
              </a:rPr>
              <a:t>metabarcoding</a:t>
            </a:r>
            <a:r>
              <a:rPr lang="fr-FR" altLang="fr-FR" sz="1800" dirty="0" smtClean="0">
                <a:sym typeface="Wingdings" pitchFamily="2" charset="2"/>
              </a:rPr>
              <a:t> </a:t>
            </a:r>
            <a:r>
              <a:rPr lang="fr-FR" altLang="fr-FR" sz="1800" dirty="0" err="1" smtClean="0">
                <a:sym typeface="Wingdings" pitchFamily="2" charset="2"/>
              </a:rPr>
              <a:t>ADNe</a:t>
            </a:r>
            <a:endParaRPr lang="fr-FR" altLang="fr-FR" sz="1800" dirty="0" smtClean="0"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sym typeface="Wingdings" pitchFamily="2" charset="2"/>
              </a:rPr>
              <a:t>ou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sym typeface="Wingdings" pitchFamily="2" charset="2"/>
              </a:rPr>
              <a:t> Analyse spécifique : </a:t>
            </a:r>
            <a:r>
              <a:rPr lang="fr-FR" altLang="fr-FR" sz="1800" dirty="0" err="1" smtClean="0">
                <a:sym typeface="Wingdings" pitchFamily="2" charset="2"/>
              </a:rPr>
              <a:t>barcoding</a:t>
            </a:r>
            <a:r>
              <a:rPr lang="fr-FR" altLang="fr-FR" sz="1800" dirty="0" smtClean="0">
                <a:sym typeface="Wingdings" pitchFamily="2" charset="2"/>
              </a:rPr>
              <a:t> </a:t>
            </a:r>
            <a:r>
              <a:rPr lang="fr-FR" altLang="fr-FR" sz="1800" dirty="0" err="1" smtClean="0">
                <a:sym typeface="Wingdings" pitchFamily="2" charset="2"/>
              </a:rPr>
              <a:t>ADNe</a:t>
            </a:r>
            <a:endParaRPr lang="fr-FR" altLang="fr-FR" sz="1800" dirty="0"/>
          </a:p>
        </p:txBody>
      </p:sp>
      <p:grpSp>
        <p:nvGrpSpPr>
          <p:cNvPr id="9" name="Groupe 8"/>
          <p:cNvGrpSpPr/>
          <p:nvPr/>
        </p:nvGrpSpPr>
        <p:grpSpPr>
          <a:xfrm>
            <a:off x="0" y="-27384"/>
            <a:ext cx="9144000" cy="692696"/>
            <a:chOff x="0" y="-27384"/>
            <a:chExt cx="9144000" cy="692696"/>
          </a:xfrm>
        </p:grpSpPr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0" y="-27384"/>
              <a:ext cx="9144000" cy="692696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0" y="138783"/>
              <a:ext cx="9144000" cy="360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Arial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r>
                <a:rPr lang="fr-FR" altLang="fr-FR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Site Natura 2000</a:t>
              </a:r>
              <a:r>
                <a:rPr lang="fr-FR" altLang="fr-FR" sz="2000" i="1" dirty="0">
                  <a:solidFill>
                    <a:schemeClr val="tx1"/>
                  </a:solidFill>
                </a:rPr>
                <a:t> </a:t>
              </a:r>
              <a:r>
                <a:rPr lang="fr-FR" altLang="fr-FR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"La Meuse et ses annexes hydrauliques"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8823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0" y="-506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0" y="41100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0" y="72072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pic>
        <p:nvPicPr>
          <p:cNvPr id="3080" name="Picture 3" descr="rubriaue_ver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" t="3572" r="5151" b="3940"/>
          <a:stretch>
            <a:fillRect/>
          </a:stretch>
        </p:blipFill>
        <p:spPr bwMode="auto">
          <a:xfrm>
            <a:off x="7262813" y="3716338"/>
            <a:ext cx="1881187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492897"/>
            <a:ext cx="928903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82" name="Text Box 18"/>
          <p:cNvSpPr txBox="1">
            <a:spLocks noChangeArrowheads="1"/>
          </p:cNvSpPr>
          <p:nvPr/>
        </p:nvSpPr>
        <p:spPr bwMode="auto">
          <a:xfrm>
            <a:off x="1043606" y="1340768"/>
            <a:ext cx="727280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 smtClean="0"/>
              <a:t>La méthode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 smtClean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/>
              <a:t>	</a:t>
            </a:r>
            <a:r>
              <a:rPr lang="fr-FR" altLang="fr-FR" sz="1800" dirty="0" smtClean="0"/>
              <a:t>- formation par le laboratoire SPYGEN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smtClean="0"/>
              <a:t>	- prélèvements dans les annexes hydrauliques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/>
              <a:t>	</a:t>
            </a:r>
            <a:r>
              <a:rPr lang="fr-FR" altLang="fr-FR" sz="1800" dirty="0" smtClean="0"/>
              <a:t>	</a:t>
            </a:r>
            <a:endParaRPr lang="fr-FR" altLang="fr-FR" sz="1800" dirty="0"/>
          </a:p>
        </p:txBody>
      </p:sp>
      <p:grpSp>
        <p:nvGrpSpPr>
          <p:cNvPr id="10" name="Groupe 9"/>
          <p:cNvGrpSpPr/>
          <p:nvPr/>
        </p:nvGrpSpPr>
        <p:grpSpPr>
          <a:xfrm>
            <a:off x="0" y="-27384"/>
            <a:ext cx="9144000" cy="692696"/>
            <a:chOff x="0" y="-27384"/>
            <a:chExt cx="9144000" cy="692696"/>
          </a:xfrm>
        </p:grpSpPr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0" y="-27384"/>
              <a:ext cx="9144000" cy="692696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0" y="138783"/>
              <a:ext cx="9144000" cy="360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Arial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r>
                <a:rPr lang="fr-FR" altLang="fr-FR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Site Natura 2000</a:t>
              </a:r>
              <a:r>
                <a:rPr lang="fr-FR" altLang="fr-FR" sz="2000" i="1" dirty="0">
                  <a:solidFill>
                    <a:schemeClr val="tx1"/>
                  </a:solidFill>
                </a:rPr>
                <a:t> </a:t>
              </a:r>
              <a:r>
                <a:rPr lang="fr-FR" altLang="fr-FR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"La Meuse et ses annexes hydrauliques"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06465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0" y="-506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0" y="41100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0" y="72072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pic>
        <p:nvPicPr>
          <p:cNvPr id="3080" name="Picture 3" descr="rubriaue_ver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" t="3572" r="5151" b="3940"/>
          <a:stretch>
            <a:fillRect/>
          </a:stretch>
        </p:blipFill>
        <p:spPr bwMode="auto">
          <a:xfrm>
            <a:off x="7262813" y="3716338"/>
            <a:ext cx="1881187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492897"/>
            <a:ext cx="928903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82" name="Text Box 18"/>
          <p:cNvSpPr txBox="1">
            <a:spLocks noChangeArrowheads="1"/>
          </p:cNvSpPr>
          <p:nvPr/>
        </p:nvSpPr>
        <p:spPr bwMode="auto">
          <a:xfrm>
            <a:off x="1043606" y="1340768"/>
            <a:ext cx="7272809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 smtClean="0"/>
              <a:t>La méthode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 smtClean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/>
              <a:t>	</a:t>
            </a:r>
            <a:r>
              <a:rPr lang="fr-FR" altLang="fr-FR" sz="1800" dirty="0" smtClean="0"/>
              <a:t>- formation par le laboratoire SPYGEN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smtClean="0"/>
              <a:t>	- prélèvements dans les annexes hydrauliques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/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smtClean="0"/>
              <a:t>	</a:t>
            </a:r>
            <a:endParaRPr lang="fr-FR" altLang="fr-FR" sz="1800" dirty="0"/>
          </a:p>
        </p:txBody>
      </p:sp>
      <p:pic>
        <p:nvPicPr>
          <p:cNvPr id="1026" name="Picture 2" descr="C:\_Boulot Laure\_NATURA 2000\PHOTOS\_Annexes Hydrau\prélèvements ADN enviro - 2017 mai-juin\léger\DIE9(1)_201706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3" b="4847"/>
          <a:stretch/>
        </p:blipFill>
        <p:spPr bwMode="auto">
          <a:xfrm>
            <a:off x="182168" y="2655154"/>
            <a:ext cx="2517624" cy="383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e 3"/>
          <p:cNvGrpSpPr/>
          <p:nvPr/>
        </p:nvGrpSpPr>
        <p:grpSpPr>
          <a:xfrm>
            <a:off x="4220040" y="5175541"/>
            <a:ext cx="3478602" cy="976564"/>
            <a:chOff x="4220040" y="5175541"/>
            <a:chExt cx="3478602" cy="976564"/>
          </a:xfrm>
        </p:grpSpPr>
        <p:sp>
          <p:nvSpPr>
            <p:cNvPr id="2" name="Flèche vers le bas 1"/>
            <p:cNvSpPr/>
            <p:nvPr/>
          </p:nvSpPr>
          <p:spPr>
            <a:xfrm rot="20772709">
              <a:off x="4220040" y="5465709"/>
              <a:ext cx="232263" cy="499222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Flèche vers le bas 11"/>
            <p:cNvSpPr/>
            <p:nvPr/>
          </p:nvSpPr>
          <p:spPr>
            <a:xfrm rot="20772709">
              <a:off x="4716991" y="5410545"/>
              <a:ext cx="232263" cy="499222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Flèche vers le bas 13"/>
            <p:cNvSpPr/>
            <p:nvPr/>
          </p:nvSpPr>
          <p:spPr>
            <a:xfrm rot="20772709">
              <a:off x="5276216" y="5239582"/>
              <a:ext cx="232263" cy="499222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Flèche vers le bas 14"/>
            <p:cNvSpPr/>
            <p:nvPr/>
          </p:nvSpPr>
          <p:spPr>
            <a:xfrm rot="20772709">
              <a:off x="5780272" y="5175541"/>
              <a:ext cx="232263" cy="499222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Flèche vers le bas 15"/>
            <p:cNvSpPr/>
            <p:nvPr/>
          </p:nvSpPr>
          <p:spPr>
            <a:xfrm>
              <a:off x="6284329" y="5175542"/>
              <a:ext cx="232263" cy="499222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Flèche vers le bas 16"/>
            <p:cNvSpPr/>
            <p:nvPr/>
          </p:nvSpPr>
          <p:spPr>
            <a:xfrm rot="827291" flipH="1">
              <a:off x="6788384" y="5239584"/>
              <a:ext cx="232263" cy="499222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Flèche vers le bas 17"/>
            <p:cNvSpPr/>
            <p:nvPr/>
          </p:nvSpPr>
          <p:spPr>
            <a:xfrm rot="827291" flipH="1">
              <a:off x="7220433" y="5305180"/>
              <a:ext cx="232263" cy="499222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Flèche vers le bas 18"/>
            <p:cNvSpPr/>
            <p:nvPr/>
          </p:nvSpPr>
          <p:spPr>
            <a:xfrm rot="1824616" flipH="1">
              <a:off x="7466379" y="5522063"/>
              <a:ext cx="232263" cy="499222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5688617" y="5782773"/>
              <a:ext cx="8280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X 20 </a:t>
              </a:r>
              <a:endParaRPr lang="fr-FR" dirty="0"/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0" y="-27384"/>
            <a:ext cx="9144000" cy="692696"/>
            <a:chOff x="0" y="-27384"/>
            <a:chExt cx="9144000" cy="692696"/>
          </a:xfrm>
        </p:grpSpPr>
        <p:sp>
          <p:nvSpPr>
            <p:cNvPr id="22" name="Rectangle 4"/>
            <p:cNvSpPr>
              <a:spLocks noChangeArrowheads="1"/>
            </p:cNvSpPr>
            <p:nvPr/>
          </p:nvSpPr>
          <p:spPr bwMode="auto">
            <a:xfrm>
              <a:off x="0" y="-27384"/>
              <a:ext cx="9144000" cy="692696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" name="Rectangle 5"/>
            <p:cNvSpPr>
              <a:spLocks noChangeArrowheads="1"/>
            </p:cNvSpPr>
            <p:nvPr/>
          </p:nvSpPr>
          <p:spPr bwMode="auto">
            <a:xfrm>
              <a:off x="0" y="138783"/>
              <a:ext cx="9144000" cy="360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Arial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r>
                <a:rPr lang="fr-FR" altLang="fr-FR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Site Natura 2000</a:t>
              </a:r>
              <a:r>
                <a:rPr lang="fr-FR" altLang="fr-FR" sz="2000" i="1" dirty="0">
                  <a:solidFill>
                    <a:schemeClr val="tx1"/>
                  </a:solidFill>
                </a:rPr>
                <a:t> </a:t>
              </a:r>
              <a:r>
                <a:rPr lang="fr-FR" altLang="fr-FR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"La Meuse et ses annexes hydrauliques"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0608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0" y="-506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0" y="41100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0" y="72072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pic>
        <p:nvPicPr>
          <p:cNvPr id="3080" name="Picture 3" descr="rubriaue_ver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" t="3572" r="5151" b="3940"/>
          <a:stretch>
            <a:fillRect/>
          </a:stretch>
        </p:blipFill>
        <p:spPr bwMode="auto">
          <a:xfrm>
            <a:off x="7262813" y="3716338"/>
            <a:ext cx="1881187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492897"/>
            <a:ext cx="928903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82" name="Text Box 18"/>
          <p:cNvSpPr txBox="1">
            <a:spLocks noChangeArrowheads="1"/>
          </p:cNvSpPr>
          <p:nvPr/>
        </p:nvSpPr>
        <p:spPr bwMode="auto">
          <a:xfrm>
            <a:off x="1043606" y="1340768"/>
            <a:ext cx="7272809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 smtClean="0"/>
              <a:t>La méthode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 smtClean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/>
              <a:t>	</a:t>
            </a:r>
            <a:r>
              <a:rPr lang="fr-FR" altLang="fr-FR" sz="1800" dirty="0" smtClean="0"/>
              <a:t>- formation par le laboratoire SPYGEN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smtClean="0"/>
              <a:t>	- prélèvements dans les annexes hydrauliques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/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smtClean="0"/>
              <a:t>	</a:t>
            </a:r>
            <a:endParaRPr lang="fr-FR" altLang="fr-FR" sz="1800" dirty="0"/>
          </a:p>
        </p:txBody>
      </p:sp>
      <p:pic>
        <p:nvPicPr>
          <p:cNvPr id="2050" name="Picture 2" descr="C:\_Boulot Laure\_NATURA 2000\PHOTOS\_Annexes Hydrau\prélèvements ADN enviro - 2017 mai-juin\léger\VSM7(5)_201706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" t="6363" r="78" b="7917"/>
          <a:stretch/>
        </p:blipFill>
        <p:spPr bwMode="auto">
          <a:xfrm>
            <a:off x="179512" y="2655155"/>
            <a:ext cx="2517624" cy="383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_Boulot Laure\_NATURA 2000\PHOTOS\_Annexes Hydrau\prélèvements ADN enviro - 2017 mai-juin\léger\DIE10 filtration(4)_2017060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2"/>
          <a:stretch/>
        </p:blipFill>
        <p:spPr bwMode="auto">
          <a:xfrm>
            <a:off x="5445853" y="2655155"/>
            <a:ext cx="2489325" cy="383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e 11"/>
          <p:cNvGrpSpPr/>
          <p:nvPr/>
        </p:nvGrpSpPr>
        <p:grpSpPr>
          <a:xfrm>
            <a:off x="0" y="-27384"/>
            <a:ext cx="9144000" cy="692696"/>
            <a:chOff x="0" y="-27384"/>
            <a:chExt cx="9144000" cy="692696"/>
          </a:xfrm>
        </p:grpSpPr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>
              <a:off x="0" y="-27384"/>
              <a:ext cx="9144000" cy="692696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0" y="138783"/>
              <a:ext cx="9144000" cy="360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Arial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r>
                <a:rPr lang="fr-FR" altLang="fr-FR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Site Natura 2000</a:t>
              </a:r>
              <a:r>
                <a:rPr lang="fr-FR" altLang="fr-FR" sz="2000" i="1" dirty="0">
                  <a:solidFill>
                    <a:schemeClr val="tx1"/>
                  </a:solidFill>
                </a:rPr>
                <a:t> </a:t>
              </a:r>
              <a:r>
                <a:rPr lang="fr-FR" altLang="fr-FR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"La Meuse et ses annexes hydrauliques"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3677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3203</TotalTime>
  <Words>472</Words>
  <Application>Microsoft Office PowerPoint</Application>
  <PresentationFormat>Affichage à l'écran (4:3)</PresentationFormat>
  <Paragraphs>148</Paragraphs>
  <Slides>18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Pnrl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PnrL Johan CLAUS</dc:creator>
  <cp:lastModifiedBy>Laure LEBRAUD</cp:lastModifiedBy>
  <cp:revision>95</cp:revision>
  <cp:lastPrinted>2018-05-22T13:27:16Z</cp:lastPrinted>
  <dcterms:created xsi:type="dcterms:W3CDTF">2014-09-24T12:54:50Z</dcterms:created>
  <dcterms:modified xsi:type="dcterms:W3CDTF">2018-05-30T13:55:07Z</dcterms:modified>
</cp:coreProperties>
</file>