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260" r:id="rId4"/>
    <p:sldId id="262" r:id="rId5"/>
    <p:sldId id="264" r:id="rId6"/>
    <p:sldId id="265" r:id="rId7"/>
    <p:sldId id="266" r:id="rId8"/>
    <p:sldId id="267" r:id="rId9"/>
    <p:sldId id="272" r:id="rId10"/>
    <p:sldId id="273" r:id="rId11"/>
    <p:sldId id="275" r:id="rId12"/>
    <p:sldId id="274" r:id="rId13"/>
    <p:sldId id="271" r:id="rId14"/>
    <p:sldId id="282" r:id="rId15"/>
    <p:sldId id="277" r:id="rId16"/>
    <p:sldId id="276" r:id="rId17"/>
    <p:sldId id="278" r:id="rId18"/>
    <p:sldId id="283" r:id="rId19"/>
    <p:sldId id="285" r:id="rId20"/>
    <p:sldId id="284" r:id="rId21"/>
    <p:sldId id="286" r:id="rId22"/>
    <p:sldId id="256" r:id="rId23"/>
    <p:sldId id="279" r:id="rId24"/>
    <p:sldId id="289" r:id="rId25"/>
    <p:sldId id="288" r:id="rId26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207E0-C43A-432C-873B-1131E5A2510C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571F-9A52-4376-9FFE-89CB8263D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592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7A32B-D0E2-4CD2-A694-C0B1FA2084EE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EE137-EBAA-480C-A447-28B4F129C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9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70C622-76D7-468B-9AC2-0EC3992BD4E5}" type="slidenum">
              <a:rPr lang="fr-FR" altLang="fr-FR"/>
              <a:pPr/>
              <a:t>1</a:t>
            </a:fld>
            <a:endParaRPr lang="fr-FR" altLang="fr-FR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91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25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19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48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85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74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42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2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94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35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99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4B10D-12E8-4EA5-8B95-18F564A19D43}" type="datetimeFigureOut">
              <a:rPr lang="fr-FR" smtClean="0"/>
              <a:t>30/05/2018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82F0-D8E5-4831-9698-AC495F172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61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libell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844675"/>
            <a:ext cx="1349375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2590225" y="5614989"/>
            <a:ext cx="412983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b="1" dirty="0" err="1" smtClean="0">
                <a:latin typeface="Trebuchet MS" pitchFamily="34" charset="0"/>
              </a:rPr>
              <a:t>Réseau</a:t>
            </a:r>
            <a:r>
              <a:rPr lang="en-US" altLang="fr-FR" b="1" dirty="0" smtClean="0">
                <a:latin typeface="Trebuchet MS" pitchFamily="34" charset="0"/>
              </a:rPr>
              <a:t> Natura 2000 – 31 </a:t>
            </a:r>
            <a:r>
              <a:rPr lang="en-US" altLang="fr-FR" b="1" dirty="0" err="1" smtClean="0">
                <a:latin typeface="Trebuchet MS" pitchFamily="34" charset="0"/>
              </a:rPr>
              <a:t>mai</a:t>
            </a:r>
            <a:r>
              <a:rPr lang="en-US" altLang="fr-FR" b="1" dirty="0" smtClean="0">
                <a:latin typeface="Trebuchet MS" pitchFamily="34" charset="0"/>
              </a:rPr>
              <a:t> 2018</a:t>
            </a:r>
            <a:endParaRPr lang="fr-FR" altLang="fr-FR" b="1" dirty="0">
              <a:latin typeface="Trebuchet MS" pitchFamily="34" charset="0"/>
            </a:endParaRPr>
          </a:p>
        </p:txBody>
      </p:sp>
      <p:pic>
        <p:nvPicPr>
          <p:cNvPr id="2066" name="Picture 18" descr="Pnr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724" y="116632"/>
            <a:ext cx="975276" cy="123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logo-ministè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495869"/>
            <a:ext cx="827088" cy="1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natura-2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116632"/>
            <a:ext cx="1008062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788219" y="508001"/>
            <a:ext cx="771842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fr-FR" altLang="fr-FR" sz="2800" i="1" dirty="0">
                <a:latin typeface="Calibri" pitchFamily="34" charset="0"/>
              </a:rPr>
              <a:t>Site Natura 2000</a:t>
            </a:r>
          </a:p>
          <a:p>
            <a:pPr algn="ctr" eaLnBrk="0" hangingPunct="0"/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« Forêt humide de la Reine</a:t>
            </a:r>
          </a:p>
          <a:p>
            <a:pPr algn="ctr" eaLnBrk="0" hangingPunct="0"/>
            <a:r>
              <a:rPr lang="fr-FR" altLang="fr-F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et Caténa de Rangéval »</a:t>
            </a:r>
            <a:r>
              <a:rPr lang="fr-FR" altLang="fr-FR" sz="4400" dirty="0">
                <a:latin typeface="Calibri" pitchFamily="34" charset="0"/>
              </a:rPr>
              <a:t/>
            </a:r>
            <a:br>
              <a:rPr lang="fr-FR" altLang="fr-FR" sz="4400" dirty="0">
                <a:latin typeface="Calibri" pitchFamily="34" charset="0"/>
              </a:rPr>
            </a:br>
            <a:r>
              <a:rPr lang="fr-FR" altLang="fr-FR" sz="2400" dirty="0">
                <a:latin typeface="Calibri" pitchFamily="34" charset="0"/>
              </a:rPr>
              <a:t>ZSC : FR4100189 / ZPS : FR4112004</a:t>
            </a:r>
          </a:p>
        </p:txBody>
      </p:sp>
      <p:pic>
        <p:nvPicPr>
          <p:cNvPr id="2074" name="Picture 26" descr="Hyla arborea Mare de la Michotte Lidrezing M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69" y="2452689"/>
            <a:ext cx="1981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 descr="Chemin FD Reine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69" y="3892551"/>
            <a:ext cx="1981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28" descr="Botaurus_stellaris_(Marek_Szczepanek)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06" y="2452689"/>
            <a:ext cx="1981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29" descr="Grues Etang Romé (6)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06" y="3892551"/>
            <a:ext cx="1981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0" descr="partenariat AERM MED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4643438"/>
            <a:ext cx="1052512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rubriaue_vert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3572" r="5151" b="3940"/>
          <a:stretch>
            <a:fillRect/>
          </a:stretch>
        </p:blipFill>
        <p:spPr bwMode="auto">
          <a:xfrm>
            <a:off x="7348538" y="3860800"/>
            <a:ext cx="1795462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5" y="5842064"/>
            <a:ext cx="1172356" cy="105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0"/>
            <a:ext cx="66202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5" y="5061196"/>
            <a:ext cx="2508560" cy="178898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256" y="0"/>
            <a:ext cx="1876410" cy="282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3563888" y="1196752"/>
            <a:ext cx="0" cy="4968552"/>
          </a:xfrm>
          <a:prstGeom prst="line">
            <a:avLst/>
          </a:prstGeom>
          <a:ln w="412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12402"/>
          <a:stretch/>
        </p:blipFill>
        <p:spPr>
          <a:xfrm>
            <a:off x="6620255" y="2924944"/>
            <a:ext cx="2561363" cy="20157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491880" y="908720"/>
            <a:ext cx="1509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Relance du dispositif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5405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4957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  <a:p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Sauvegarde des amphibiens</a:t>
            </a:r>
            <a:endParaRPr lang="fr-FR" altLang="fr-FR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165440" cy="371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15" y="2276872"/>
            <a:ext cx="4327543" cy="435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914850" y="1916832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Phénologie des espèces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809330" y="6021288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Saisie en ligne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20303"/>
            <a:ext cx="1341786" cy="151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11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ubriaue_ve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3572" r="5151" b="3940"/>
          <a:stretch>
            <a:fillRect/>
          </a:stretch>
        </p:blipFill>
        <p:spPr bwMode="auto">
          <a:xfrm>
            <a:off x="7262813" y="3716338"/>
            <a:ext cx="188118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0751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188883" cy="31416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1" y="3473152"/>
            <a:ext cx="2304256" cy="34563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72233"/>
            <a:ext cx="2943291" cy="4414936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2411760" y="1700808"/>
            <a:ext cx="1152128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846596" y="1142829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Double main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891426" y="486147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Parasitage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3616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836712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u="sng" dirty="0"/>
              <a:t>Février - Avril : </a:t>
            </a:r>
            <a:r>
              <a:rPr lang="fr-FR" b="1" dirty="0" smtClean="0"/>
              <a:t>environ </a:t>
            </a:r>
            <a:r>
              <a:rPr lang="fr-FR" dirty="0" smtClean="0"/>
              <a:t>50 jours / an.</a:t>
            </a:r>
          </a:p>
          <a:p>
            <a:endParaRPr lang="fr-FR" b="1" dirty="0"/>
          </a:p>
          <a:p>
            <a:r>
              <a:rPr lang="fr-FR" b="1" dirty="0" smtClean="0"/>
              <a:t>100 - 120 élèves primaires ou collèges</a:t>
            </a:r>
          </a:p>
          <a:p>
            <a:r>
              <a:rPr lang="fr-FR" b="1" dirty="0" smtClean="0"/>
              <a:t>50 </a:t>
            </a:r>
            <a:r>
              <a:rPr lang="fr-FR" b="1" dirty="0"/>
              <a:t>étudiants</a:t>
            </a:r>
            <a:r>
              <a:rPr lang="fr-FR" dirty="0"/>
              <a:t> </a:t>
            </a:r>
            <a:r>
              <a:rPr lang="fr-FR" b="1" dirty="0" smtClean="0"/>
              <a:t>: Lycées agricoles, MFR</a:t>
            </a:r>
          </a:p>
          <a:p>
            <a:r>
              <a:rPr lang="fr-FR" b="1" dirty="0" smtClean="0"/>
              <a:t>20 enfants d’IME ou de </a:t>
            </a:r>
            <a:r>
              <a:rPr lang="fr-FR" dirty="0" smtClean="0"/>
              <a:t>Maisons à </a:t>
            </a:r>
            <a:r>
              <a:rPr lang="fr-FR" dirty="0"/>
              <a:t>Caractère </a:t>
            </a:r>
            <a:r>
              <a:rPr lang="fr-FR" dirty="0" smtClean="0"/>
              <a:t>Social</a:t>
            </a:r>
          </a:p>
          <a:p>
            <a:r>
              <a:rPr lang="fr-FR" b="1" dirty="0"/>
              <a:t> </a:t>
            </a:r>
            <a:endParaRPr lang="fr-FR" dirty="0"/>
          </a:p>
          <a:p>
            <a:r>
              <a:rPr lang="fr-FR" b="1" dirty="0" smtClean="0"/>
              <a:t>30 adultes - animations </a:t>
            </a:r>
            <a:r>
              <a:rPr lang="fr-FR" b="1" dirty="0"/>
              <a:t>grand public </a:t>
            </a:r>
            <a:r>
              <a:rPr lang="fr-FR" dirty="0" smtClean="0"/>
              <a:t>(</a:t>
            </a:r>
            <a:r>
              <a:rPr lang="fr-FR" dirty="0"/>
              <a:t>familles)</a:t>
            </a:r>
          </a:p>
          <a:p>
            <a:r>
              <a:rPr lang="fr-FR" b="1" dirty="0"/>
              <a:t> </a:t>
            </a:r>
            <a:endParaRPr lang="fr-FR" dirty="0"/>
          </a:p>
          <a:p>
            <a:r>
              <a:rPr lang="fr-FR" b="1" dirty="0"/>
              <a:t>Bénévoles : 55 </a:t>
            </a:r>
            <a:r>
              <a:rPr lang="fr-FR" b="1" dirty="0" smtClean="0"/>
              <a:t>bénévoles</a:t>
            </a:r>
            <a:r>
              <a:rPr lang="fr-FR" b="1" u="sng" dirty="0"/>
              <a:t> </a:t>
            </a:r>
            <a:r>
              <a:rPr lang="fr-FR" dirty="0" smtClean="0"/>
              <a:t>(locaux</a:t>
            </a:r>
            <a:r>
              <a:rPr lang="fr-FR" dirty="0"/>
              <a:t>, enseignants, accompagnateurs) dont quelques-uns très </a:t>
            </a:r>
            <a:r>
              <a:rPr lang="fr-FR" dirty="0" smtClean="0"/>
              <a:t>assidus !</a:t>
            </a:r>
            <a:endParaRPr lang="fr-FR" dirty="0" smtClean="0"/>
          </a:p>
          <a:p>
            <a:endParaRPr lang="fr-FR" dirty="0"/>
          </a:p>
          <a:p>
            <a:r>
              <a:rPr lang="fr-FR" b="1" dirty="0" smtClean="0"/>
              <a:t>Associations</a:t>
            </a:r>
            <a:r>
              <a:rPr lang="fr-FR" dirty="0" smtClean="0"/>
              <a:t> : MJC, </a:t>
            </a:r>
            <a:r>
              <a:rPr lang="fr-FR" dirty="0" err="1" smtClean="0"/>
              <a:t>Francas</a:t>
            </a:r>
            <a:r>
              <a:rPr lang="fr-FR" dirty="0" smtClean="0"/>
              <a:t>, </a:t>
            </a:r>
            <a:r>
              <a:rPr lang="fr-FR" dirty="0" err="1" smtClean="0"/>
              <a:t>TnT</a:t>
            </a:r>
            <a:r>
              <a:rPr lang="fr-FR" dirty="0" smtClean="0"/>
              <a:t>, association de pêche, </a:t>
            </a:r>
            <a:r>
              <a:rPr lang="fr-FR" dirty="0" err="1" smtClean="0"/>
              <a:t>Acca</a:t>
            </a:r>
            <a:r>
              <a:rPr lang="fr-FR" dirty="0" smtClean="0"/>
              <a:t>…</a:t>
            </a:r>
            <a:endParaRPr lang="fr-FR" dirty="0"/>
          </a:p>
          <a:p>
            <a:r>
              <a:rPr lang="fr-FR" b="1" dirty="0" smtClean="0"/>
              <a:t>Collectivités et services de l’état</a:t>
            </a:r>
            <a:endParaRPr lang="fr-FR" dirty="0"/>
          </a:p>
          <a:p>
            <a:r>
              <a:rPr lang="fr-FR" b="1" i="1" u="sng" dirty="0" smtClean="0"/>
              <a:t>De 150 à 250 </a:t>
            </a:r>
            <a:r>
              <a:rPr lang="fr-FR" b="1" i="1" u="sng" dirty="0"/>
              <a:t>personnes </a:t>
            </a:r>
            <a:r>
              <a:rPr lang="fr-FR" b="1" i="1" u="sng" dirty="0" smtClean="0"/>
              <a:t>/ an qui participe à </a:t>
            </a:r>
            <a:r>
              <a:rPr lang="fr-FR" b="1" i="1" u="sng" dirty="0"/>
              <a:t>l’opération.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225151"/>
            <a:ext cx="2990311" cy="237626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4957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  <a:p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Sauvegarde des amphibiens</a:t>
            </a:r>
            <a:endParaRPr lang="fr-FR" altLang="fr-FR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78566"/>
            <a:ext cx="2376264" cy="178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190">
            <a:off x="6809159" y="1018497"/>
            <a:ext cx="2006401" cy="263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41699"/>
            <a:ext cx="2214624" cy="165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2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ubriaue_ve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3572" r="5151" b="3940"/>
          <a:stretch>
            <a:fillRect/>
          </a:stretch>
        </p:blipFill>
        <p:spPr bwMode="auto">
          <a:xfrm>
            <a:off x="7262813" y="3716338"/>
            <a:ext cx="188118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0751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39552" y="951806"/>
            <a:ext cx="424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Chantiers participatifs : MFR de Damvillers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08479" y="1321138"/>
            <a:ext cx="366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Restauration d’une mare communale</a:t>
            </a:r>
            <a:endParaRPr lang="fr-FR" dirty="0"/>
          </a:p>
        </p:txBody>
      </p:sp>
      <p:pic>
        <p:nvPicPr>
          <p:cNvPr id="3074" name="Picture 2" descr="Mare CC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1" y="4360564"/>
            <a:ext cx="3380711" cy="24410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75469"/>
            <a:ext cx="3372289" cy="22408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80" y="3846165"/>
            <a:ext cx="3295533" cy="231913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752189" y="1775123"/>
            <a:ext cx="679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Avant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089806" y="4360564"/>
            <a:ext cx="676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Après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900310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0751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11724"/>
            <a:ext cx="1512168" cy="13651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086272"/>
            <a:ext cx="1187181" cy="11780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3967460" cy="297559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39552" y="1073721"/>
            <a:ext cx="344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Renaturation des étangs et mares </a:t>
            </a:r>
          </a:p>
          <a:p>
            <a:r>
              <a:rPr lang="fr-FR" b="1" dirty="0" smtClean="0"/>
              <a:t>de la commune de </a:t>
            </a:r>
            <a:r>
              <a:rPr lang="fr-FR" b="1" dirty="0" err="1" smtClean="0"/>
              <a:t>Boucq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543477" y="1916832"/>
            <a:ext cx="94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La mare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339353" y="5157192"/>
            <a:ext cx="4083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Curage</a:t>
            </a:r>
          </a:p>
          <a:p>
            <a:r>
              <a:rPr lang="fr-FR" dirty="0" smtClean="0"/>
              <a:t>Dessouchage</a:t>
            </a:r>
          </a:p>
          <a:p>
            <a:r>
              <a:rPr lang="fr-FR" dirty="0" smtClean="0"/>
              <a:t>Exportation des vases vers le Grand étang</a:t>
            </a:r>
            <a:endParaRPr lang="fr-FR" dirty="0"/>
          </a:p>
        </p:txBody>
      </p:sp>
      <p:pic>
        <p:nvPicPr>
          <p:cNvPr id="12" name="Imag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5598"/>
            <a:ext cx="3816424" cy="298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1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0751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39552" y="1073721"/>
            <a:ext cx="344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Renaturation des étangs et mares </a:t>
            </a:r>
          </a:p>
          <a:p>
            <a:r>
              <a:rPr lang="fr-FR" b="1" dirty="0" smtClean="0"/>
              <a:t>de la commune de </a:t>
            </a:r>
            <a:r>
              <a:rPr lang="fr-FR" b="1" dirty="0" err="1" smtClean="0"/>
              <a:t>Boucq</a:t>
            </a:r>
            <a:endParaRPr lang="fr-FR" b="1" dirty="0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11724"/>
            <a:ext cx="1512168" cy="13651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086272"/>
            <a:ext cx="1187181" cy="11780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0" y="1988840"/>
            <a:ext cx="4421474" cy="29319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6" y="3271242"/>
            <a:ext cx="4176399" cy="3132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076056" y="2564904"/>
            <a:ext cx="14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 petit étang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971600" y="5373216"/>
            <a:ext cx="2784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Curage léger et partiel</a:t>
            </a:r>
          </a:p>
          <a:p>
            <a:r>
              <a:rPr lang="fr-FR" dirty="0" smtClean="0"/>
              <a:t>Régularisation du trop plein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49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0751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11724"/>
            <a:ext cx="1512168" cy="13651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086272"/>
            <a:ext cx="1187181" cy="117804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08054"/>
            <a:ext cx="3491437" cy="261857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9552" y="1073721"/>
            <a:ext cx="344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Renaturation des étangs et mares </a:t>
            </a:r>
          </a:p>
          <a:p>
            <a:r>
              <a:rPr lang="fr-FR" b="1" dirty="0" smtClean="0"/>
              <a:t>de la commune de </a:t>
            </a:r>
            <a:r>
              <a:rPr lang="fr-FR" b="1" dirty="0" err="1" smtClean="0"/>
              <a:t>Boucq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73168" y="4797152"/>
            <a:ext cx="158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 grand étang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8" y="1772816"/>
            <a:ext cx="4446256" cy="29484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96615" y="2526789"/>
            <a:ext cx="44153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Dossier de déclaration</a:t>
            </a:r>
          </a:p>
          <a:p>
            <a:r>
              <a:rPr lang="fr-FR" dirty="0" smtClean="0"/>
              <a:t>Mise en </a:t>
            </a:r>
            <a:r>
              <a:rPr lang="fr-FR" dirty="0" err="1" smtClean="0"/>
              <a:t>assec</a:t>
            </a:r>
            <a:endParaRPr lang="fr-FR" dirty="0" smtClean="0"/>
          </a:p>
          <a:p>
            <a:r>
              <a:rPr lang="fr-FR" dirty="0" smtClean="0"/>
              <a:t>Pose d’un moine et confortement de la digue</a:t>
            </a:r>
          </a:p>
          <a:p>
            <a:r>
              <a:rPr lang="fr-FR" dirty="0" smtClean="0"/>
              <a:t>Création de hauts fonds</a:t>
            </a:r>
          </a:p>
          <a:p>
            <a:r>
              <a:rPr lang="fr-FR" dirty="0" smtClean="0"/>
              <a:t>Peuplement piscicole raisonné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9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6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" y="0"/>
            <a:ext cx="9151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84957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pic>
        <p:nvPicPr>
          <p:cNvPr id="10" name="Picture 9" descr="REINE_Réglementai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88" y="791047"/>
            <a:ext cx="7632848" cy="606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48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79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" y="0"/>
            <a:ext cx="9141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5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6_BIODIVERSITE\6.4_Natura_2000\REINE\PHOTOS\Etangs\Etang communal de Boucq\Etangs de Boucq Après travaux\Etang de Boucq 26 mai 201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5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5" y="1772816"/>
            <a:ext cx="4612002" cy="3429000"/>
          </a:xfrm>
          <a:prstGeom prst="rect">
            <a:avLst/>
          </a:prstGeom>
        </p:spPr>
      </p:pic>
      <p:pic>
        <p:nvPicPr>
          <p:cNvPr id="6146" name="Picture 2" descr="O:\6_BIODIVERSITE\6.4_Natura_2000\REINE\ANIMATION\Grand Public\Amphibiens Boucq\Triton crêté Boucq 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93704"/>
            <a:ext cx="3059832" cy="2294874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70751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63688" y="5517232"/>
            <a:ext cx="309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Retour du Triton crêté en 2018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39552" y="1073721"/>
            <a:ext cx="344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Renaturation des étangs et mares </a:t>
            </a:r>
          </a:p>
          <a:p>
            <a:r>
              <a:rPr lang="fr-FR" b="1" dirty="0" smtClean="0"/>
              <a:t>de la commune de </a:t>
            </a:r>
            <a:r>
              <a:rPr lang="fr-FR" b="1" dirty="0" err="1" smtClean="0"/>
              <a:t>Boucq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018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0751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9592" y="98072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Vers un </a:t>
            </a:r>
            <a:r>
              <a:rPr lang="fr-FR" b="1" dirty="0" err="1" smtClean="0"/>
              <a:t>batrachoduc</a:t>
            </a:r>
            <a:r>
              <a:rPr lang="fr-FR" b="1" dirty="0" smtClean="0"/>
              <a:t> en forêt de la Reine ?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1" y="1774874"/>
            <a:ext cx="3558530" cy="3170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621017"/>
            <a:ext cx="2016224" cy="2044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 descr="rubriaue_ver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3572" r="5151" b="3940"/>
          <a:stretch>
            <a:fillRect/>
          </a:stretch>
        </p:blipFill>
        <p:spPr bwMode="auto">
          <a:xfrm>
            <a:off x="7262813" y="3716338"/>
            <a:ext cx="188118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93" y="1484784"/>
            <a:ext cx="3960440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70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rubriaue_ve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3572" r="5151" b="3940"/>
          <a:stretch>
            <a:fillRect/>
          </a:stretch>
        </p:blipFill>
        <p:spPr bwMode="auto">
          <a:xfrm>
            <a:off x="7262813" y="3716338"/>
            <a:ext cx="188118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O:\6_BIODIVERSITE\6.4_Natura_2000\REINE\PHOTOS\Etangs\Etang communal de Boucq\Etangs de Boucq Après travaux\Etang de Boucq 26 mai 201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18396"/>
            <a:ext cx="3210053" cy="240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740352" y="1966153"/>
            <a:ext cx="117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Formation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844478" y="1245108"/>
            <a:ext cx="15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Sensibilisation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259766" y="5157192"/>
            <a:ext cx="143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Renaturation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979712" y="3645024"/>
            <a:ext cx="11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Bénévolat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117114" y="3829690"/>
            <a:ext cx="161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Investissement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33599" y="5287169"/>
            <a:ext cx="11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Animation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-20043" y="41397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Connaissance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547664" y="749064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Protection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975632" y="649936"/>
            <a:ext cx="129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Convivialité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55035" y="6356324"/>
            <a:ext cx="110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Proximité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8136" y="1060442"/>
            <a:ext cx="99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Chantier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992450" y="4199482"/>
            <a:ext cx="170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Réglementation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153114" y="3617437"/>
            <a:ext cx="186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Maîtrise d’</a:t>
            </a:r>
            <a:r>
              <a:rPr lang="fr-FR" b="1" dirty="0" err="1" smtClean="0"/>
              <a:t>oeuvre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438677" y="649936"/>
            <a:ext cx="152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Appropriation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08" y="4224634"/>
            <a:ext cx="3254743" cy="216982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3" y="1617902"/>
            <a:ext cx="3195272" cy="239645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2739917" y="6002751"/>
            <a:ext cx="1232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Participatif</a:t>
            </a:r>
            <a:endParaRPr lang="fr-FR" b="1" dirty="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8136" y="-10969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98887" y="155037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730779" y="6394463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Emotion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6763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tang Véry (4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47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9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429">
            <a:off x="-112458" y="-212442"/>
            <a:ext cx="2351314" cy="35269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80592"/>
            <a:ext cx="4932040" cy="369903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632"/>
            <a:ext cx="3275856" cy="21839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7099">
            <a:off x="-360691" y="4263259"/>
            <a:ext cx="3707904" cy="27809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52936"/>
            <a:ext cx="3030083" cy="454512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702000" y="5494978"/>
            <a:ext cx="23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Observées depuis 1995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921268" y="476672"/>
            <a:ext cx="27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Des mortalités importantes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20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06" y="5229200"/>
            <a:ext cx="2304256" cy="15361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" y="3677111"/>
            <a:ext cx="2128444" cy="1418963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4957" y="166006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Natura 2000</a:t>
            </a:r>
            <a:r>
              <a:rPr lang="fr-FR" altLang="fr-FR" sz="2000" i="1" dirty="0">
                <a:solidFill>
                  <a:schemeClr val="tx1"/>
                </a:solidFill>
              </a:rPr>
              <a:t> </a:t>
            </a:r>
            <a:r>
              <a:rPr lang="fr-FR" alt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 Forêt humide de la Reine et Caténa de Rangéval </a:t>
            </a:r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  <a:p>
            <a:r>
              <a:rPr lang="fr-FR" alt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Sauvegarde des amphibiens</a:t>
            </a:r>
            <a:endParaRPr lang="fr-FR" altLang="fr-FR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2" y="836712"/>
            <a:ext cx="4060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56" y="1127655"/>
            <a:ext cx="4283396" cy="248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56" y="3774755"/>
            <a:ext cx="4310408" cy="267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336994" y="4005064"/>
            <a:ext cx="2217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8 espèces</a:t>
            </a:r>
          </a:p>
          <a:p>
            <a:r>
              <a:rPr lang="fr-FR" b="1" dirty="0" smtClean="0"/>
              <a:t>2500 à 8000 animaux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160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217</Words>
  <Application>Microsoft Office PowerPoint</Application>
  <PresentationFormat>Affichage à l'écran (4:3)</PresentationFormat>
  <Paragraphs>85</Paragraphs>
  <Slides>25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Pnrl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Johan CLAUS</dc:creator>
  <cp:lastModifiedBy>Johan CLAUS</cp:lastModifiedBy>
  <cp:revision>31</cp:revision>
  <cp:lastPrinted>2018-05-29T15:18:47Z</cp:lastPrinted>
  <dcterms:created xsi:type="dcterms:W3CDTF">2018-05-28T13:35:32Z</dcterms:created>
  <dcterms:modified xsi:type="dcterms:W3CDTF">2018-05-30T14:31:10Z</dcterms:modified>
</cp:coreProperties>
</file>