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9" r:id="rId2"/>
    <p:sldId id="297" r:id="rId3"/>
    <p:sldId id="300" r:id="rId4"/>
    <p:sldId id="298" r:id="rId5"/>
    <p:sldId id="301" r:id="rId6"/>
    <p:sldId id="308" r:id="rId7"/>
    <p:sldId id="302" r:id="rId8"/>
    <p:sldId id="282" r:id="rId9"/>
    <p:sldId id="304" r:id="rId10"/>
    <p:sldId id="276" r:id="rId11"/>
    <p:sldId id="286" r:id="rId12"/>
    <p:sldId id="320" r:id="rId13"/>
    <p:sldId id="321" r:id="rId14"/>
    <p:sldId id="291" r:id="rId15"/>
    <p:sldId id="278" r:id="rId16"/>
    <p:sldId id="281" r:id="rId17"/>
    <p:sldId id="331" r:id="rId18"/>
    <p:sldId id="332" r:id="rId19"/>
    <p:sldId id="333" r:id="rId20"/>
    <p:sldId id="334" r:id="rId21"/>
    <p:sldId id="303" r:id="rId22"/>
    <p:sldId id="310" r:id="rId23"/>
    <p:sldId id="335" r:id="rId24"/>
    <p:sldId id="305" r:id="rId25"/>
    <p:sldId id="336" r:id="rId26"/>
    <p:sldId id="337" r:id="rId27"/>
    <p:sldId id="338" r:id="rId28"/>
    <p:sldId id="339" r:id="rId29"/>
    <p:sldId id="316" r:id="rId30"/>
    <p:sldId id="322" r:id="rId31"/>
    <p:sldId id="323" r:id="rId32"/>
    <p:sldId id="324" r:id="rId33"/>
    <p:sldId id="325" r:id="rId34"/>
    <p:sldId id="326" r:id="rId35"/>
    <p:sldId id="327" r:id="rId36"/>
    <p:sldId id="328" r:id="rId37"/>
    <p:sldId id="329" r:id="rId38"/>
    <p:sldId id="330" r:id="rId39"/>
    <p:sldId id="311" r:id="rId40"/>
    <p:sldId id="318" r:id="rId41"/>
    <p:sldId id="319" r:id="rId42"/>
    <p:sldId id="313" r:id="rId43"/>
    <p:sldId id="312" r:id="rId44"/>
  </p:sldIdLst>
  <p:sldSz cx="9144000" cy="6858000" type="screen4x3"/>
  <p:notesSz cx="6735763" cy="9866313"/>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00" autoAdjust="0"/>
    <p:restoredTop sz="94703" autoAdjust="0"/>
  </p:normalViewPr>
  <p:slideViewPr>
    <p:cSldViewPr>
      <p:cViewPr varScale="1">
        <p:scale>
          <a:sx n="80" d="100"/>
          <a:sy n="80" d="100"/>
        </p:scale>
        <p:origin x="91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meline\Desktop\stage%20pelouses%20calcaires%20Cen\&#233;volution%20surface%20pelousaire\&#233;volution%20surface%20pelous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905318004387914E-2"/>
          <c:y val="3.567448805741389E-2"/>
          <c:w val="0.73403931955649848"/>
          <c:h val="0.85696840526513163"/>
        </c:manualLayout>
      </c:layout>
      <c:lineChart>
        <c:grouping val="standard"/>
        <c:varyColors val="0"/>
        <c:ser>
          <c:idx val="0"/>
          <c:order val="0"/>
          <c:tx>
            <c:strRef>
              <c:f>Feuil1!$C$2</c:f>
              <c:strCache>
                <c:ptCount val="1"/>
                <c:pt idx="0">
                  <c:v>aingeray</c:v>
                </c:pt>
              </c:strCache>
            </c:strRef>
          </c:tx>
          <c:spPr>
            <a:ln w="22225"/>
          </c:spPr>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Feuil1!$C$3:$C$30</c:f>
              <c:numCache>
                <c:formatCode>General</c:formatCode>
                <c:ptCount val="28"/>
                <c:pt idx="2" formatCode="0">
                  <c:v>82</c:v>
                </c:pt>
                <c:pt idx="11" formatCode="0">
                  <c:v>75</c:v>
                </c:pt>
                <c:pt idx="20" formatCode="0">
                  <c:v>37</c:v>
                </c:pt>
                <c:pt idx="26">
                  <c:v>48</c:v>
                </c:pt>
              </c:numCache>
            </c:numRef>
          </c:val>
          <c:smooth val="0"/>
        </c:ser>
        <c:ser>
          <c:idx val="1"/>
          <c:order val="1"/>
          <c:tx>
            <c:strRef>
              <c:f>Feuil1!$D$2</c:f>
              <c:strCache>
                <c:ptCount val="1"/>
                <c:pt idx="0">
                  <c:v>Allamps</c:v>
                </c:pt>
              </c:strCache>
            </c:strRef>
          </c:tx>
          <c:spPr>
            <a:ln w="22225"/>
          </c:spPr>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Feuil1!$D$3:$D$30</c:f>
              <c:numCache>
                <c:formatCode>0</c:formatCode>
                <c:ptCount val="28"/>
                <c:pt idx="1">
                  <c:v>78</c:v>
                </c:pt>
                <c:pt idx="10">
                  <c:v>16</c:v>
                </c:pt>
                <c:pt idx="12">
                  <c:v>8</c:v>
                </c:pt>
                <c:pt idx="20">
                  <c:v>10</c:v>
                </c:pt>
              </c:numCache>
            </c:numRef>
          </c:val>
          <c:smooth val="0"/>
        </c:ser>
        <c:ser>
          <c:idx val="2"/>
          <c:order val="2"/>
          <c:tx>
            <c:strRef>
              <c:f>Feuil1!$E$2</c:f>
              <c:strCache>
                <c:ptCount val="1"/>
                <c:pt idx="0">
                  <c:v>arnaville</c:v>
                </c:pt>
              </c:strCache>
            </c:strRef>
          </c:tx>
          <c:spPr>
            <a:ln w="22225"/>
          </c:spPr>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Feuil1!$E$3:$E$30</c:f>
              <c:numCache>
                <c:formatCode>General</c:formatCode>
                <c:ptCount val="28"/>
                <c:pt idx="3" formatCode="0">
                  <c:v>87</c:v>
                </c:pt>
                <c:pt idx="7" formatCode="0">
                  <c:v>79</c:v>
                </c:pt>
                <c:pt idx="13" formatCode="0">
                  <c:v>21</c:v>
                </c:pt>
                <c:pt idx="25" formatCode="0">
                  <c:v>45</c:v>
                </c:pt>
              </c:numCache>
            </c:numRef>
          </c:val>
          <c:smooth val="0"/>
        </c:ser>
        <c:ser>
          <c:idx val="3"/>
          <c:order val="3"/>
          <c:tx>
            <c:strRef>
              <c:f>Feuil1!$F$2</c:f>
              <c:strCache>
                <c:ptCount val="1"/>
                <c:pt idx="0">
                  <c:v>charency-vezin</c:v>
                </c:pt>
              </c:strCache>
            </c:strRef>
          </c:tx>
          <c:spPr>
            <a:ln w="22225"/>
          </c:spPr>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Feuil1!$F$3:$F$30</c:f>
              <c:numCache>
                <c:formatCode>General</c:formatCode>
                <c:ptCount val="28"/>
                <c:pt idx="2" formatCode="0">
                  <c:v>79</c:v>
                </c:pt>
                <c:pt idx="11" formatCode="0">
                  <c:v>32</c:v>
                </c:pt>
                <c:pt idx="12" formatCode="0">
                  <c:v>22</c:v>
                </c:pt>
                <c:pt idx="17" formatCode="0">
                  <c:v>25</c:v>
                </c:pt>
                <c:pt idx="27" formatCode="0">
                  <c:v>25</c:v>
                </c:pt>
              </c:numCache>
            </c:numRef>
          </c:val>
          <c:smooth val="0"/>
        </c:ser>
        <c:ser>
          <c:idx val="4"/>
          <c:order val="4"/>
          <c:tx>
            <c:strRef>
              <c:f>Feuil1!$G$2</c:f>
              <c:strCache>
                <c:ptCount val="1"/>
                <c:pt idx="0">
                  <c:v>Pagney-derrière-Barrine</c:v>
                </c:pt>
              </c:strCache>
            </c:strRef>
          </c:tx>
          <c:spPr>
            <a:ln w="22225"/>
          </c:spPr>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Feuil1!$G$3:$G$30</c:f>
              <c:numCache>
                <c:formatCode>General</c:formatCode>
                <c:ptCount val="28"/>
                <c:pt idx="3" formatCode="0">
                  <c:v>30</c:v>
                </c:pt>
                <c:pt idx="7" formatCode="0">
                  <c:v>20</c:v>
                </c:pt>
                <c:pt idx="17" formatCode="0">
                  <c:v>13</c:v>
                </c:pt>
                <c:pt idx="27" formatCode="0">
                  <c:v>27</c:v>
                </c:pt>
              </c:numCache>
            </c:numRef>
          </c:val>
          <c:smooth val="0"/>
        </c:ser>
        <c:ser>
          <c:idx val="5"/>
          <c:order val="5"/>
          <c:tx>
            <c:strRef>
              <c:f>Feuil1!$H$2</c:f>
              <c:strCache>
                <c:ptCount val="1"/>
                <c:pt idx="0">
                  <c:v>sexey</c:v>
                </c:pt>
              </c:strCache>
            </c:strRef>
          </c:tx>
          <c:spPr>
            <a:ln w="22225"/>
          </c:spPr>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Feuil1!$H$3:$H$30</c:f>
              <c:numCache>
                <c:formatCode>General</c:formatCode>
                <c:ptCount val="28"/>
                <c:pt idx="2" formatCode="0">
                  <c:v>81</c:v>
                </c:pt>
                <c:pt idx="9" formatCode="0">
                  <c:v>61</c:v>
                </c:pt>
                <c:pt idx="18" formatCode="0">
                  <c:v>50</c:v>
                </c:pt>
                <c:pt idx="23" formatCode="0">
                  <c:v>43</c:v>
                </c:pt>
              </c:numCache>
            </c:numRef>
          </c:val>
          <c:smooth val="0"/>
        </c:ser>
        <c:ser>
          <c:idx val="6"/>
          <c:order val="6"/>
          <c:tx>
            <c:strRef>
              <c:f>Feuil1!$I$2</c:f>
              <c:strCache>
                <c:ptCount val="1"/>
                <c:pt idx="0">
                  <c:v>waville</c:v>
                </c:pt>
              </c:strCache>
            </c:strRef>
          </c:tx>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Feuil1!$I$3:$I$30</c:f>
              <c:numCache>
                <c:formatCode>General</c:formatCode>
                <c:ptCount val="28"/>
                <c:pt idx="5" formatCode="0">
                  <c:v>80</c:v>
                </c:pt>
                <c:pt idx="7" formatCode="0">
                  <c:v>56</c:v>
                </c:pt>
                <c:pt idx="13" formatCode="0">
                  <c:v>40</c:v>
                </c:pt>
                <c:pt idx="25" formatCode="0">
                  <c:v>32</c:v>
                </c:pt>
              </c:numCache>
            </c:numRef>
          </c:val>
          <c:smooth val="0"/>
        </c:ser>
        <c:ser>
          <c:idx val="7"/>
          <c:order val="7"/>
          <c:tx>
            <c:strRef>
              <c:f>Feuil1!$J$2</c:f>
              <c:strCache>
                <c:ptCount val="1"/>
                <c:pt idx="0">
                  <c:v>nixéville</c:v>
                </c:pt>
              </c:strCache>
            </c:strRef>
          </c:tx>
          <c:spPr>
            <a:ln w="22225"/>
          </c:spPr>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Feuil1!$J$3:$J$30</c:f>
              <c:numCache>
                <c:formatCode>General</c:formatCode>
                <c:ptCount val="28"/>
                <c:pt idx="0">
                  <c:v>79</c:v>
                </c:pt>
                <c:pt idx="8" formatCode="0">
                  <c:v>60</c:v>
                </c:pt>
                <c:pt idx="13" formatCode="0">
                  <c:v>50</c:v>
                </c:pt>
                <c:pt idx="18" formatCode="0">
                  <c:v>40</c:v>
                </c:pt>
                <c:pt idx="24" formatCode="0">
                  <c:v>35</c:v>
                </c:pt>
              </c:numCache>
            </c:numRef>
          </c:val>
          <c:smooth val="0"/>
        </c:ser>
        <c:ser>
          <c:idx val="8"/>
          <c:order val="8"/>
          <c:tx>
            <c:strRef>
              <c:f>Feuil1!$K$2</c:f>
              <c:strCache>
                <c:ptCount val="1"/>
                <c:pt idx="0">
                  <c:v>salmagne</c:v>
                </c:pt>
              </c:strCache>
            </c:strRef>
          </c:tx>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Feuil1!$K$3:$K$30</c:f>
              <c:numCache>
                <c:formatCode>General</c:formatCode>
                <c:ptCount val="28"/>
                <c:pt idx="1">
                  <c:v>90</c:v>
                </c:pt>
                <c:pt idx="4">
                  <c:v>85</c:v>
                </c:pt>
                <c:pt idx="11">
                  <c:v>60</c:v>
                </c:pt>
                <c:pt idx="13">
                  <c:v>27</c:v>
                </c:pt>
                <c:pt idx="19">
                  <c:v>17</c:v>
                </c:pt>
                <c:pt idx="22">
                  <c:v>45</c:v>
                </c:pt>
              </c:numCache>
            </c:numRef>
          </c:val>
          <c:smooth val="0"/>
        </c:ser>
        <c:ser>
          <c:idx val="9"/>
          <c:order val="9"/>
          <c:tx>
            <c:strRef>
              <c:f>Feuil1!$L$2</c:f>
              <c:strCache>
                <c:ptCount val="1"/>
                <c:pt idx="0">
                  <c:v>troussey</c:v>
                </c:pt>
              </c:strCache>
            </c:strRef>
          </c:tx>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Feuil1!$L$3:$L$30</c:f>
              <c:numCache>
                <c:formatCode>General</c:formatCode>
                <c:ptCount val="28"/>
                <c:pt idx="0">
                  <c:v>87</c:v>
                </c:pt>
                <c:pt idx="6">
                  <c:v>70</c:v>
                </c:pt>
                <c:pt idx="10">
                  <c:v>59</c:v>
                </c:pt>
                <c:pt idx="18" formatCode="0">
                  <c:v>42</c:v>
                </c:pt>
                <c:pt idx="27">
                  <c:v>51</c:v>
                </c:pt>
              </c:numCache>
            </c:numRef>
          </c:val>
          <c:smooth val="0"/>
        </c:ser>
        <c:ser>
          <c:idx val="10"/>
          <c:order val="10"/>
          <c:tx>
            <c:strRef>
              <c:f>Feuil1!$M$2</c:f>
              <c:strCache>
                <c:ptCount val="1"/>
                <c:pt idx="0">
                  <c:v>villecloye</c:v>
                </c:pt>
              </c:strCache>
            </c:strRef>
          </c:tx>
          <c:spPr>
            <a:ln w="22225">
              <a:solidFill>
                <a:srgbClr val="00B050"/>
              </a:solidFill>
            </a:ln>
          </c:spPr>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Feuil1!$M$3:$M$30</c:f>
              <c:numCache>
                <c:formatCode>General</c:formatCode>
                <c:ptCount val="28"/>
                <c:pt idx="2">
                  <c:v>78</c:v>
                </c:pt>
                <c:pt idx="11">
                  <c:v>61</c:v>
                </c:pt>
                <c:pt idx="19">
                  <c:v>20</c:v>
                </c:pt>
                <c:pt idx="24">
                  <c:v>25</c:v>
                </c:pt>
              </c:numCache>
            </c:numRef>
          </c:val>
          <c:smooth val="0"/>
        </c:ser>
        <c:ser>
          <c:idx val="11"/>
          <c:order val="11"/>
          <c:tx>
            <c:strRef>
              <c:f>Feuil1!$N$2</c:f>
              <c:strCache>
                <c:ptCount val="1"/>
                <c:pt idx="0">
                  <c:v>delme</c:v>
                </c:pt>
              </c:strCache>
            </c:strRef>
          </c:tx>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Feuil1!$N$3:$N$30</c:f>
              <c:numCache>
                <c:formatCode>General</c:formatCode>
                <c:ptCount val="28"/>
                <c:pt idx="3">
                  <c:v>80</c:v>
                </c:pt>
                <c:pt idx="8">
                  <c:v>50</c:v>
                </c:pt>
                <c:pt idx="13">
                  <c:v>30</c:v>
                </c:pt>
                <c:pt idx="17">
                  <c:v>35</c:v>
                </c:pt>
                <c:pt idx="21">
                  <c:v>39</c:v>
                </c:pt>
              </c:numCache>
            </c:numRef>
          </c:val>
          <c:smooth val="0"/>
        </c:ser>
        <c:ser>
          <c:idx val="12"/>
          <c:order val="12"/>
          <c:tx>
            <c:strRef>
              <c:f>Feuil1!$O$2</c:f>
              <c:strCache>
                <c:ptCount val="1"/>
                <c:pt idx="0">
                  <c:v>obergailbach</c:v>
                </c:pt>
              </c:strCache>
            </c:strRef>
          </c:tx>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Feuil1!$O$3:$O$30</c:f>
              <c:numCache>
                <c:formatCode>General</c:formatCode>
                <c:ptCount val="28"/>
                <c:pt idx="3">
                  <c:v>88</c:v>
                </c:pt>
                <c:pt idx="9">
                  <c:v>72</c:v>
                </c:pt>
                <c:pt idx="17">
                  <c:v>49</c:v>
                </c:pt>
                <c:pt idx="27">
                  <c:v>58</c:v>
                </c:pt>
              </c:numCache>
            </c:numRef>
          </c:val>
          <c:smooth val="0"/>
        </c:ser>
        <c:ser>
          <c:idx val="13"/>
          <c:order val="13"/>
          <c:tx>
            <c:strRef>
              <c:f>Feuil1!$P$2</c:f>
              <c:strCache>
                <c:ptCount val="1"/>
                <c:pt idx="0">
                  <c:v>jezainville</c:v>
                </c:pt>
              </c:strCache>
            </c:strRef>
          </c:tx>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Feuil1!$P$3:$P$30</c:f>
              <c:numCache>
                <c:formatCode>General</c:formatCode>
                <c:ptCount val="28"/>
                <c:pt idx="2" formatCode="0">
                  <c:v>71</c:v>
                </c:pt>
                <c:pt idx="7" formatCode="0">
                  <c:v>60</c:v>
                </c:pt>
                <c:pt idx="17" formatCode="0">
                  <c:v>28</c:v>
                </c:pt>
                <c:pt idx="23" formatCode="0">
                  <c:v>22</c:v>
                </c:pt>
              </c:numCache>
            </c:numRef>
          </c:val>
          <c:smooth val="0"/>
        </c:ser>
        <c:ser>
          <c:idx val="14"/>
          <c:order val="14"/>
          <c:tx>
            <c:strRef>
              <c:f>Feuil1!$Q$2</c:f>
              <c:strCache>
                <c:ptCount val="1"/>
                <c:pt idx="0">
                  <c:v>apach</c:v>
                </c:pt>
              </c:strCache>
            </c:strRef>
          </c:tx>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Feuil1!$Q$3:$Q$30</c:f>
              <c:numCache>
                <c:formatCode>General</c:formatCode>
                <c:ptCount val="28"/>
                <c:pt idx="2">
                  <c:v>52</c:v>
                </c:pt>
                <c:pt idx="6">
                  <c:v>40</c:v>
                </c:pt>
                <c:pt idx="13">
                  <c:v>34</c:v>
                </c:pt>
                <c:pt idx="18" formatCode="0">
                  <c:v>30</c:v>
                </c:pt>
                <c:pt idx="26">
                  <c:v>20</c:v>
                </c:pt>
              </c:numCache>
            </c:numRef>
          </c:val>
          <c:smooth val="0"/>
        </c:ser>
        <c:ser>
          <c:idx val="15"/>
          <c:order val="15"/>
          <c:tx>
            <c:strRef>
              <c:f>Feuil1!$R$2</c:f>
              <c:strCache>
                <c:ptCount val="1"/>
                <c:pt idx="0">
                  <c:v>lorry</c:v>
                </c:pt>
              </c:strCache>
            </c:strRef>
          </c:tx>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Feuil1!$R$3:$R$30</c:f>
              <c:numCache>
                <c:formatCode>General</c:formatCode>
                <c:ptCount val="28"/>
                <c:pt idx="3">
                  <c:v>97</c:v>
                </c:pt>
                <c:pt idx="6">
                  <c:v>95</c:v>
                </c:pt>
                <c:pt idx="13">
                  <c:v>60</c:v>
                </c:pt>
                <c:pt idx="19">
                  <c:v>50</c:v>
                </c:pt>
                <c:pt idx="25">
                  <c:v>45</c:v>
                </c:pt>
              </c:numCache>
            </c:numRef>
          </c:val>
          <c:smooth val="0"/>
        </c:ser>
        <c:ser>
          <c:idx val="16"/>
          <c:order val="16"/>
          <c:tx>
            <c:strRef>
              <c:f>Feuil1!$S$2</c:f>
              <c:strCache>
                <c:ptCount val="1"/>
                <c:pt idx="0">
                  <c:v>plappeville</c:v>
                </c:pt>
              </c:strCache>
            </c:strRef>
          </c:tx>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Feuil1!$S$3:$S$30</c:f>
              <c:numCache>
                <c:formatCode>General</c:formatCode>
                <c:ptCount val="28"/>
                <c:pt idx="3">
                  <c:v>96</c:v>
                </c:pt>
                <c:pt idx="6">
                  <c:v>95</c:v>
                </c:pt>
                <c:pt idx="11">
                  <c:v>80</c:v>
                </c:pt>
                <c:pt idx="21">
                  <c:v>79</c:v>
                </c:pt>
              </c:numCache>
            </c:numRef>
          </c:val>
          <c:smooth val="0"/>
        </c:ser>
        <c:ser>
          <c:idx val="17"/>
          <c:order val="17"/>
          <c:tx>
            <c:strRef>
              <c:f>Feuil1!$T$2</c:f>
              <c:strCache>
                <c:ptCount val="1"/>
                <c:pt idx="0">
                  <c:v>chauvoncourt</c:v>
                </c:pt>
              </c:strCache>
            </c:strRef>
          </c:tx>
          <c:marker>
            <c:symbol val="none"/>
          </c:marker>
          <c:cat>
            <c:numRef>
              <c:f>Feuil1!$B$3:$B$30</c:f>
              <c:numCache>
                <c:formatCode>General</c:formatCode>
                <c:ptCount val="28"/>
                <c:pt idx="0">
                  <c:v>1940</c:v>
                </c:pt>
                <c:pt idx="1">
                  <c:v>1949</c:v>
                </c:pt>
                <c:pt idx="2">
                  <c:v>1950</c:v>
                </c:pt>
                <c:pt idx="3">
                  <c:v>1951</c:v>
                </c:pt>
                <c:pt idx="4">
                  <c:v>1958</c:v>
                </c:pt>
                <c:pt idx="5">
                  <c:v>1961</c:v>
                </c:pt>
                <c:pt idx="6">
                  <c:v>1967</c:v>
                </c:pt>
                <c:pt idx="7">
                  <c:v>1971</c:v>
                </c:pt>
                <c:pt idx="8">
                  <c:v>1972</c:v>
                </c:pt>
                <c:pt idx="9">
                  <c:v>1976</c:v>
                </c:pt>
                <c:pt idx="10">
                  <c:v>1977</c:v>
                </c:pt>
                <c:pt idx="11">
                  <c:v>1978</c:v>
                </c:pt>
                <c:pt idx="12">
                  <c:v>1987</c:v>
                </c:pt>
                <c:pt idx="13">
                  <c:v>1989</c:v>
                </c:pt>
                <c:pt idx="14">
                  <c:v>1990</c:v>
                </c:pt>
                <c:pt idx="15">
                  <c:v>1992</c:v>
                </c:pt>
                <c:pt idx="16">
                  <c:v>1993</c:v>
                </c:pt>
                <c:pt idx="17">
                  <c:v>1994</c:v>
                </c:pt>
                <c:pt idx="18">
                  <c:v>1995</c:v>
                </c:pt>
                <c:pt idx="19">
                  <c:v>1998</c:v>
                </c:pt>
                <c:pt idx="20">
                  <c:v>2001</c:v>
                </c:pt>
                <c:pt idx="21">
                  <c:v>2002</c:v>
                </c:pt>
                <c:pt idx="22">
                  <c:v>2003</c:v>
                </c:pt>
                <c:pt idx="23">
                  <c:v>2004</c:v>
                </c:pt>
                <c:pt idx="24">
                  <c:v>2006</c:v>
                </c:pt>
                <c:pt idx="25">
                  <c:v>2007</c:v>
                </c:pt>
                <c:pt idx="26">
                  <c:v>2009</c:v>
                </c:pt>
                <c:pt idx="27">
                  <c:v>2011</c:v>
                </c:pt>
              </c:numCache>
            </c:numRef>
          </c:cat>
          <c:val>
            <c:numRef>
              <c:f>Feuil1!$T$3:$T$30</c:f>
              <c:numCache>
                <c:formatCode>General</c:formatCode>
                <c:ptCount val="28"/>
                <c:pt idx="5" formatCode="0">
                  <c:v>60</c:v>
                </c:pt>
                <c:pt idx="11" formatCode="0">
                  <c:v>37</c:v>
                </c:pt>
                <c:pt idx="18" formatCode="0">
                  <c:v>32</c:v>
                </c:pt>
                <c:pt idx="21" formatCode="0">
                  <c:v>28</c:v>
                </c:pt>
                <c:pt idx="26">
                  <c:v>27.7</c:v>
                </c:pt>
              </c:numCache>
            </c:numRef>
          </c:val>
          <c:smooth val="0"/>
        </c:ser>
        <c:dLbls>
          <c:showLegendKey val="0"/>
          <c:showVal val="0"/>
          <c:showCatName val="0"/>
          <c:showSerName val="0"/>
          <c:showPercent val="0"/>
          <c:showBubbleSize val="0"/>
        </c:dLbls>
        <c:smooth val="0"/>
        <c:axId val="254476248"/>
        <c:axId val="254476640"/>
      </c:lineChart>
      <c:catAx>
        <c:axId val="254476248"/>
        <c:scaling>
          <c:orientation val="minMax"/>
        </c:scaling>
        <c:delete val="0"/>
        <c:axPos val="b"/>
        <c:numFmt formatCode="General" sourceLinked="0"/>
        <c:majorTickMark val="out"/>
        <c:minorTickMark val="none"/>
        <c:tickLblPos val="nextTo"/>
        <c:crossAx val="254476640"/>
        <c:crosses val="autoZero"/>
        <c:auto val="1"/>
        <c:lblAlgn val="ctr"/>
        <c:lblOffset val="100"/>
        <c:noMultiLvlLbl val="0"/>
      </c:catAx>
      <c:valAx>
        <c:axId val="254476640"/>
        <c:scaling>
          <c:orientation val="minMax"/>
          <c:max val="100"/>
        </c:scaling>
        <c:delete val="0"/>
        <c:axPos val="l"/>
        <c:majorGridlines/>
        <c:numFmt formatCode="General" sourceLinked="1"/>
        <c:majorTickMark val="out"/>
        <c:minorTickMark val="none"/>
        <c:tickLblPos val="nextTo"/>
        <c:crossAx val="254476248"/>
        <c:crosses val="autoZero"/>
        <c:crossBetween val="between"/>
      </c:valAx>
    </c:plotArea>
    <c:legend>
      <c:legendPos val="r"/>
      <c:layout>
        <c:manualLayout>
          <c:xMode val="edge"/>
          <c:yMode val="edge"/>
          <c:x val="0.80902658546665485"/>
          <c:y val="2.4193422880963412E-2"/>
          <c:w val="0.18905439754710415"/>
          <c:h val="0.97580657711903662"/>
        </c:manualLayout>
      </c:layout>
      <c:overlay val="0"/>
      <c:txPr>
        <a:bodyPr/>
        <a:lstStyle/>
        <a:p>
          <a:pPr>
            <a:defRPr sz="800"/>
          </a:pPr>
          <a:endParaRPr lang="fr-FR"/>
        </a:p>
      </c:txPr>
    </c:legend>
    <c:plotVisOnly val="1"/>
    <c:dispBlanksAs val="span"/>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91E9CE16-AAF4-4128-8519-F0A3D43BD53E}" type="datetimeFigureOut">
              <a:rPr lang="fr-FR" smtClean="0"/>
              <a:t>30/05/2018</a:t>
            </a:fld>
            <a:endParaRPr lang="fr-FR"/>
          </a:p>
        </p:txBody>
      </p:sp>
      <p:sp>
        <p:nvSpPr>
          <p:cNvPr id="4" name="Espace réservé de l'image des diapositives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8902246D-07C2-4EBD-81A6-CEB3432957E6}" type="slidenum">
              <a:rPr lang="fr-FR" smtClean="0"/>
              <a:t>‹N°›</a:t>
            </a:fld>
            <a:endParaRPr lang="fr-FR"/>
          </a:p>
        </p:txBody>
      </p:sp>
    </p:spTree>
    <p:extLst>
      <p:ext uri="{BB962C8B-B14F-4D97-AF65-F5344CB8AC3E}">
        <p14:creationId xmlns:p14="http://schemas.microsoft.com/office/powerpoint/2010/main" val="3013011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902246D-07C2-4EBD-81A6-CEB3432957E6}" type="slidenum">
              <a:rPr lang="fr-FR" smtClean="0"/>
              <a:t>7</a:t>
            </a:fld>
            <a:endParaRPr lang="fr-FR"/>
          </a:p>
        </p:txBody>
      </p:sp>
    </p:spTree>
    <p:extLst>
      <p:ext uri="{BB962C8B-B14F-4D97-AF65-F5344CB8AC3E}">
        <p14:creationId xmlns:p14="http://schemas.microsoft.com/office/powerpoint/2010/main" val="108919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66D24F4C-2D7D-42A0-BC71-BF8329AF38CA}" type="slidenum">
              <a:rPr lang="fr-FR" altLang="fr-FR"/>
              <a:pPr>
                <a:defRPr/>
              </a:pPr>
              <a:t>‹N°›</a:t>
            </a:fld>
            <a:endParaRPr lang="fr-FR" altLang="fr-FR"/>
          </a:p>
        </p:txBody>
      </p:sp>
    </p:spTree>
    <p:extLst>
      <p:ext uri="{BB962C8B-B14F-4D97-AF65-F5344CB8AC3E}">
        <p14:creationId xmlns:p14="http://schemas.microsoft.com/office/powerpoint/2010/main" val="2469252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40F6DA5-5959-40D3-A10A-7FFCB7976282}" type="slidenum">
              <a:rPr lang="fr-FR" altLang="fr-FR"/>
              <a:pPr>
                <a:defRPr/>
              </a:pPr>
              <a:t>‹N°›</a:t>
            </a:fld>
            <a:endParaRPr lang="fr-FR" altLang="fr-FR"/>
          </a:p>
        </p:txBody>
      </p:sp>
    </p:spTree>
    <p:extLst>
      <p:ext uri="{BB962C8B-B14F-4D97-AF65-F5344CB8AC3E}">
        <p14:creationId xmlns:p14="http://schemas.microsoft.com/office/powerpoint/2010/main" val="397823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F86A0B4-F1B4-4E46-AA88-9CE044CBA820}" type="slidenum">
              <a:rPr lang="fr-FR" altLang="fr-FR"/>
              <a:pPr>
                <a:defRPr/>
              </a:pPr>
              <a:t>‹N°›</a:t>
            </a:fld>
            <a:endParaRPr lang="fr-FR" altLang="fr-FR"/>
          </a:p>
        </p:txBody>
      </p:sp>
    </p:spTree>
    <p:extLst>
      <p:ext uri="{BB962C8B-B14F-4D97-AF65-F5344CB8AC3E}">
        <p14:creationId xmlns:p14="http://schemas.microsoft.com/office/powerpoint/2010/main" val="1240650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21E12324-78B6-4FA8-AFB4-1DFDC604DA1C}" type="slidenum">
              <a:rPr lang="fr-FR" altLang="fr-FR"/>
              <a:pPr>
                <a:defRPr/>
              </a:pPr>
              <a:t>‹N°›</a:t>
            </a:fld>
            <a:endParaRPr lang="fr-FR" altLang="fr-FR"/>
          </a:p>
        </p:txBody>
      </p:sp>
    </p:spTree>
    <p:extLst>
      <p:ext uri="{BB962C8B-B14F-4D97-AF65-F5344CB8AC3E}">
        <p14:creationId xmlns:p14="http://schemas.microsoft.com/office/powerpoint/2010/main" val="1299714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87545D8-B790-419A-9772-F84222484DBB}" type="slidenum">
              <a:rPr lang="fr-FR" altLang="fr-FR"/>
              <a:pPr>
                <a:defRPr/>
              </a:pPr>
              <a:t>‹N°›</a:t>
            </a:fld>
            <a:endParaRPr lang="fr-FR" altLang="fr-FR"/>
          </a:p>
        </p:txBody>
      </p:sp>
    </p:spTree>
    <p:extLst>
      <p:ext uri="{BB962C8B-B14F-4D97-AF65-F5344CB8AC3E}">
        <p14:creationId xmlns:p14="http://schemas.microsoft.com/office/powerpoint/2010/main" val="3065835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8832A132-5D31-4DE4-B0F2-3FDA8DBCEEA1}" type="slidenum">
              <a:rPr lang="fr-FR" altLang="fr-FR"/>
              <a:pPr>
                <a:defRPr/>
              </a:pPr>
              <a:t>‹N°›</a:t>
            </a:fld>
            <a:endParaRPr lang="fr-FR" altLang="fr-FR"/>
          </a:p>
        </p:txBody>
      </p:sp>
    </p:spTree>
    <p:extLst>
      <p:ext uri="{BB962C8B-B14F-4D97-AF65-F5344CB8AC3E}">
        <p14:creationId xmlns:p14="http://schemas.microsoft.com/office/powerpoint/2010/main" val="346800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D67FD7B8-40DC-4CB3-BCA7-DBF83CBA6DDE}" type="slidenum">
              <a:rPr lang="fr-FR" altLang="fr-FR"/>
              <a:pPr>
                <a:defRPr/>
              </a:pPr>
              <a:t>‹N°›</a:t>
            </a:fld>
            <a:endParaRPr lang="fr-FR" altLang="fr-FR"/>
          </a:p>
        </p:txBody>
      </p:sp>
    </p:spTree>
    <p:extLst>
      <p:ext uri="{BB962C8B-B14F-4D97-AF65-F5344CB8AC3E}">
        <p14:creationId xmlns:p14="http://schemas.microsoft.com/office/powerpoint/2010/main" val="4174801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BCB69DE3-89E1-4EA8-8D6E-38F34C94FFA4}" type="slidenum">
              <a:rPr lang="fr-FR" altLang="fr-FR"/>
              <a:pPr>
                <a:defRPr/>
              </a:pPr>
              <a:t>‹N°›</a:t>
            </a:fld>
            <a:endParaRPr lang="fr-FR" altLang="fr-FR"/>
          </a:p>
        </p:txBody>
      </p:sp>
    </p:spTree>
    <p:extLst>
      <p:ext uri="{BB962C8B-B14F-4D97-AF65-F5344CB8AC3E}">
        <p14:creationId xmlns:p14="http://schemas.microsoft.com/office/powerpoint/2010/main" val="4188315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220F96A2-7F6C-448D-8564-716EF8F58D89}" type="slidenum">
              <a:rPr lang="fr-FR" altLang="fr-FR"/>
              <a:pPr>
                <a:defRPr/>
              </a:pPr>
              <a:t>‹N°›</a:t>
            </a:fld>
            <a:endParaRPr lang="fr-FR" altLang="fr-FR"/>
          </a:p>
        </p:txBody>
      </p:sp>
    </p:spTree>
    <p:extLst>
      <p:ext uri="{BB962C8B-B14F-4D97-AF65-F5344CB8AC3E}">
        <p14:creationId xmlns:p14="http://schemas.microsoft.com/office/powerpoint/2010/main" val="232122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CD47D80-46AD-42FD-B676-F94A5B9AD6AF}" type="slidenum">
              <a:rPr lang="fr-FR" altLang="fr-FR"/>
              <a:pPr>
                <a:defRPr/>
              </a:pPr>
              <a:t>‹N°›</a:t>
            </a:fld>
            <a:endParaRPr lang="fr-FR" altLang="fr-FR"/>
          </a:p>
        </p:txBody>
      </p:sp>
    </p:spTree>
    <p:extLst>
      <p:ext uri="{BB962C8B-B14F-4D97-AF65-F5344CB8AC3E}">
        <p14:creationId xmlns:p14="http://schemas.microsoft.com/office/powerpoint/2010/main" val="1909167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AE50E9F0-4BEF-45E8-905E-2896B44AC30C}" type="slidenum">
              <a:rPr lang="fr-FR" altLang="fr-FR"/>
              <a:pPr>
                <a:defRPr/>
              </a:pPr>
              <a:t>‹N°›</a:t>
            </a:fld>
            <a:endParaRPr lang="fr-FR" altLang="fr-FR"/>
          </a:p>
        </p:txBody>
      </p:sp>
    </p:spTree>
    <p:extLst>
      <p:ext uri="{BB962C8B-B14F-4D97-AF65-F5344CB8AC3E}">
        <p14:creationId xmlns:p14="http://schemas.microsoft.com/office/powerpoint/2010/main" val="2750569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AA3444E4-8D68-458E-BEAC-01655F3260C6}"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carab-obs.fr/" TargetMode="Externa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carab-obs.fr/" TargetMode="Externa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9.emf"/></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endParaRPr lang="fr-FR" altLang="fr-FR" smtClean="0"/>
          </a:p>
        </p:txBody>
      </p:sp>
      <p:sp>
        <p:nvSpPr>
          <p:cNvPr id="2051" name="Rectangle 3"/>
          <p:cNvSpPr>
            <a:spLocks noGrp="1" noChangeArrowheads="1"/>
          </p:cNvSpPr>
          <p:nvPr>
            <p:ph type="body" idx="1"/>
          </p:nvPr>
        </p:nvSpPr>
        <p:spPr/>
        <p:txBody>
          <a:bodyPr/>
          <a:lstStyle/>
          <a:p>
            <a:pPr eaLnBrk="1" hangingPunct="1"/>
            <a:endParaRPr lang="fr-FR" altLang="fr-FR" smtClean="0"/>
          </a:p>
        </p:txBody>
      </p:sp>
      <p:pic>
        <p:nvPicPr>
          <p:cNvPr id="2052" name="Picture 4" descr="presentation_cen_lorra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 y="-3176"/>
            <a:ext cx="9147176"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ZoneTexte 1"/>
          <p:cNvSpPr txBox="1">
            <a:spLocks noChangeArrowheads="1"/>
          </p:cNvSpPr>
          <p:nvPr/>
        </p:nvSpPr>
        <p:spPr bwMode="auto">
          <a:xfrm>
            <a:off x="107504" y="1772816"/>
            <a:ext cx="748823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b="1" dirty="0" smtClean="0">
                <a:solidFill>
                  <a:schemeClr val="bg1"/>
                </a:solidFill>
              </a:rPr>
              <a:t>Evaluation d’état de conservation des milieux agropastoraux : retour d’expériences sur des tests et propositions</a:t>
            </a:r>
            <a:endParaRPr lang="fr-FR" altLang="fr-FR" sz="1800" b="1" dirty="0">
              <a:solidFill>
                <a:schemeClr val="bg1"/>
              </a:solidFill>
            </a:endParaRPr>
          </a:p>
          <a:p>
            <a:pPr>
              <a:spcBef>
                <a:spcPct val="0"/>
              </a:spcBef>
              <a:buFontTx/>
              <a:buNone/>
            </a:pPr>
            <a:endParaRPr lang="fr-FR" altLang="fr-FR" sz="1800" b="1" dirty="0">
              <a:solidFill>
                <a:schemeClr val="bg1"/>
              </a:solidFill>
            </a:endParaRPr>
          </a:p>
          <a:p>
            <a:pPr>
              <a:spcBef>
                <a:spcPct val="0"/>
              </a:spcBef>
              <a:buFontTx/>
              <a:buNone/>
            </a:pPr>
            <a:endParaRPr lang="fr-FR" altLang="fr-FR" sz="1800" b="1" dirty="0">
              <a:solidFill>
                <a:schemeClr val="bg1"/>
              </a:solidFill>
            </a:endParaRPr>
          </a:p>
          <a:p>
            <a:pPr algn="ctr" eaLnBrk="1" hangingPunct="1">
              <a:spcBef>
                <a:spcPct val="0"/>
              </a:spcBef>
              <a:buFontTx/>
              <a:buNone/>
            </a:pPr>
            <a:r>
              <a:rPr lang="fr-FR" altLang="fr-FR" sz="1600" dirty="0" smtClean="0">
                <a:solidFill>
                  <a:schemeClr val="bg1"/>
                </a:solidFill>
              </a:rPr>
              <a:t>31 Mai 2018 – </a:t>
            </a:r>
            <a:r>
              <a:rPr lang="fr-FR" altLang="fr-FR" sz="1600" dirty="0" err="1" smtClean="0">
                <a:solidFill>
                  <a:schemeClr val="bg1"/>
                </a:solidFill>
              </a:rPr>
              <a:t>Domofutura</a:t>
            </a:r>
            <a:r>
              <a:rPr lang="fr-FR" altLang="fr-FR" sz="1600" dirty="0" smtClean="0">
                <a:solidFill>
                  <a:schemeClr val="bg1"/>
                </a:solidFill>
              </a:rPr>
              <a:t> MORHANGE</a:t>
            </a:r>
            <a:endParaRPr lang="fr-FR" altLang="fr-FR" sz="1600" dirty="0">
              <a:solidFill>
                <a:schemeClr val="bg1"/>
              </a:solidFill>
            </a:endParaRPr>
          </a:p>
        </p:txBody>
      </p:sp>
      <p:sp>
        <p:nvSpPr>
          <p:cNvPr id="2" name="Rectangle 1"/>
          <p:cNvSpPr/>
          <p:nvPr/>
        </p:nvSpPr>
        <p:spPr>
          <a:xfrm>
            <a:off x="107504" y="188984"/>
            <a:ext cx="8928992" cy="523220"/>
          </a:xfrm>
          <a:prstGeom prst="rect">
            <a:avLst/>
          </a:prstGeom>
          <a:noFill/>
        </p:spPr>
        <p:txBody>
          <a:bodyPr wrap="square" lIns="91440" tIns="45720" rIns="91440" bIns="45720">
            <a:spAutoFit/>
          </a:bodyPr>
          <a:lstStyle/>
          <a:p>
            <a:pPr algn="ctr"/>
            <a:r>
              <a:rPr lang="fr-FR" sz="2800" b="0" cap="none" spc="0" dirty="0" smtClean="0">
                <a:ln w="0"/>
                <a:gradFill>
                  <a:gsLst>
                    <a:gs pos="21000">
                      <a:srgbClr val="53575C"/>
                    </a:gs>
                    <a:gs pos="88000">
                      <a:srgbClr val="C5C7CA"/>
                    </a:gs>
                  </a:gsLst>
                  <a:lin ang="5400000"/>
                </a:gradFill>
                <a:effectLst/>
              </a:rPr>
              <a:t>Journée du réseau </a:t>
            </a:r>
            <a:r>
              <a:rPr lang="fr-FR" sz="2800" b="0" cap="none" spc="0" dirty="0" err="1" smtClean="0">
                <a:ln w="0"/>
                <a:gradFill>
                  <a:gsLst>
                    <a:gs pos="21000">
                      <a:srgbClr val="53575C"/>
                    </a:gs>
                    <a:gs pos="88000">
                      <a:srgbClr val="C5C7CA"/>
                    </a:gs>
                  </a:gsLst>
                  <a:lin ang="5400000"/>
                </a:gradFill>
                <a:effectLst/>
              </a:rPr>
              <a:t>Natura</a:t>
            </a:r>
            <a:r>
              <a:rPr lang="fr-FR" sz="2800" b="0" cap="none" spc="0" dirty="0" smtClean="0">
                <a:ln w="0"/>
                <a:gradFill>
                  <a:gsLst>
                    <a:gs pos="21000">
                      <a:srgbClr val="53575C"/>
                    </a:gs>
                    <a:gs pos="88000">
                      <a:srgbClr val="C5C7CA"/>
                    </a:gs>
                  </a:gsLst>
                  <a:lin ang="5400000"/>
                </a:gradFill>
                <a:effectLst/>
              </a:rPr>
              <a:t> 2000 : </a:t>
            </a:r>
            <a:r>
              <a:rPr lang="fr-FR" sz="2800" b="0" cap="none" spc="0" dirty="0" err="1" smtClean="0">
                <a:ln w="0"/>
                <a:gradFill>
                  <a:gsLst>
                    <a:gs pos="21000">
                      <a:srgbClr val="53575C"/>
                    </a:gs>
                    <a:gs pos="88000">
                      <a:srgbClr val="C5C7CA"/>
                    </a:gs>
                  </a:gsLst>
                  <a:lin ang="5400000"/>
                </a:gradFill>
                <a:effectLst/>
              </a:rPr>
              <a:t>depts</a:t>
            </a:r>
            <a:r>
              <a:rPr lang="fr-FR" sz="2800" b="0" cap="none" spc="0" dirty="0" smtClean="0">
                <a:ln w="0"/>
                <a:gradFill>
                  <a:gsLst>
                    <a:gs pos="21000">
                      <a:srgbClr val="53575C"/>
                    </a:gs>
                    <a:gs pos="88000">
                      <a:srgbClr val="C5C7CA"/>
                    </a:gs>
                  </a:gsLst>
                  <a:lin ang="5400000"/>
                </a:gradFill>
                <a:effectLst/>
              </a:rPr>
              <a:t> 54, 55, 57 &amp; 88</a:t>
            </a:r>
            <a:endParaRPr lang="fr-FR" sz="2800" b="0" cap="none" spc="0" dirty="0">
              <a:ln w="0"/>
              <a:gradFill>
                <a:gsLst>
                  <a:gs pos="21000">
                    <a:srgbClr val="53575C"/>
                  </a:gs>
                  <a:gs pos="88000">
                    <a:srgbClr val="C5C7CA"/>
                  </a:gs>
                </a:gsLst>
                <a:lin ang="5400000"/>
              </a:gradFill>
              <a:effectLst/>
            </a:endParaRPr>
          </a:p>
        </p:txBody>
      </p:sp>
      <p:sp>
        <p:nvSpPr>
          <p:cNvPr id="3" name="ZoneTexte 2"/>
          <p:cNvSpPr txBox="1"/>
          <p:nvPr/>
        </p:nvSpPr>
        <p:spPr>
          <a:xfrm>
            <a:off x="6372200" y="4869160"/>
            <a:ext cx="2520280" cy="369332"/>
          </a:xfrm>
          <a:prstGeom prst="rect">
            <a:avLst/>
          </a:prstGeom>
          <a:noFill/>
        </p:spPr>
        <p:txBody>
          <a:bodyPr wrap="square" rtlCol="0">
            <a:spAutoFit/>
          </a:bodyPr>
          <a:lstStyle/>
          <a:p>
            <a:r>
              <a:rPr lang="fr-FR" dirty="0" smtClean="0"/>
              <a:t>J Dabry et P Richard</a:t>
            </a: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oneTexte 1"/>
          <p:cNvSpPr txBox="1">
            <a:spLocks noChangeArrowheads="1"/>
          </p:cNvSpPr>
          <p:nvPr/>
        </p:nvSpPr>
        <p:spPr bwMode="auto">
          <a:xfrm>
            <a:off x="5868144" y="1000200"/>
            <a:ext cx="3240533"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sz="1600" dirty="0" smtClean="0"/>
              <a:t>Principe de la méthode MNHM :</a:t>
            </a:r>
          </a:p>
          <a:p>
            <a:pPr eaLnBrk="1" hangingPunct="1">
              <a:defRPr/>
            </a:pPr>
            <a:endParaRPr lang="fr-FR" sz="1600" dirty="0" smtClean="0"/>
          </a:p>
          <a:p>
            <a:pPr marL="285750" indent="-285750" eaLnBrk="1" hangingPunct="1">
              <a:buFontTx/>
              <a:buChar char="-"/>
              <a:defRPr/>
            </a:pPr>
            <a:r>
              <a:rPr lang="fr-FR" sz="1200" dirty="0" smtClean="0"/>
              <a:t>Sur la base d’une note de 100 optimale (objectif long terme)</a:t>
            </a:r>
            <a:endParaRPr lang="fr-FR" sz="1000" dirty="0" smtClean="0"/>
          </a:p>
          <a:p>
            <a:pPr eaLnBrk="1" hangingPunct="1">
              <a:defRPr/>
            </a:pPr>
            <a:r>
              <a:rPr lang="fr-FR" sz="1000" dirty="0" smtClean="0"/>
              <a:t> </a:t>
            </a:r>
          </a:p>
          <a:p>
            <a:pPr marL="285750" indent="-285750" eaLnBrk="1" hangingPunct="1">
              <a:buFontTx/>
              <a:buChar char="-"/>
              <a:defRPr/>
            </a:pPr>
            <a:r>
              <a:rPr lang="fr-FR" sz="1200" u="sng" dirty="0" smtClean="0"/>
              <a:t>Soustraction de points pour chaque indicateur selon une grille de seuils</a:t>
            </a:r>
            <a:endParaRPr lang="fr-FR" sz="1000" dirty="0" smtClean="0"/>
          </a:p>
          <a:p>
            <a:pPr eaLnBrk="1" hangingPunct="1">
              <a:defRPr/>
            </a:pPr>
            <a:endParaRPr lang="fr-FR" sz="1000" dirty="0" smtClean="0"/>
          </a:p>
          <a:p>
            <a:pPr marL="285750" indent="-285750" eaLnBrk="1" hangingPunct="1">
              <a:buFontTx/>
              <a:buChar char="-"/>
              <a:defRPr/>
            </a:pPr>
            <a:r>
              <a:rPr lang="fr-FR" sz="1200" dirty="0" smtClean="0"/>
              <a:t>Selon les critères possibilité de calculer les valeurs d’indicateurs :</a:t>
            </a:r>
          </a:p>
          <a:p>
            <a:pPr marL="285750" indent="-285750" eaLnBrk="1" hangingPunct="1">
              <a:buFontTx/>
              <a:buChar char="-"/>
              <a:defRPr/>
            </a:pPr>
            <a:r>
              <a:rPr lang="fr-FR" sz="1200" dirty="0" smtClean="0"/>
              <a:t>1 soit à l’échelle du site</a:t>
            </a:r>
          </a:p>
          <a:p>
            <a:pPr marL="285750" indent="-285750" eaLnBrk="1" hangingPunct="1">
              <a:buFontTx/>
              <a:buChar char="-"/>
              <a:defRPr/>
            </a:pPr>
            <a:r>
              <a:rPr lang="fr-FR" sz="1200" dirty="0"/>
              <a:t>2</a:t>
            </a:r>
            <a:r>
              <a:rPr lang="fr-FR" sz="1200" dirty="0" smtClean="0"/>
              <a:t> soit à l’échelle cumulée de polygone ou de relevés (selon plan d’</a:t>
            </a:r>
            <a:r>
              <a:rPr lang="fr-FR" sz="1200" dirty="0" err="1" smtClean="0"/>
              <a:t>échantillonage</a:t>
            </a:r>
            <a:r>
              <a:rPr lang="fr-FR" sz="1200" dirty="0" smtClean="0"/>
              <a:t>)</a:t>
            </a:r>
            <a:endParaRPr lang="fr-FR" sz="1000" dirty="0" smtClean="0"/>
          </a:p>
          <a:p>
            <a:pPr eaLnBrk="1" hangingPunct="1">
              <a:defRPr/>
            </a:pPr>
            <a:endParaRPr lang="fr-FR" sz="1000" dirty="0" smtClean="0"/>
          </a:p>
          <a:p>
            <a:pPr eaLnBrk="1" hangingPunct="1">
              <a:defRPr/>
            </a:pPr>
            <a:endParaRPr lang="fr-FR" sz="1000" dirty="0" smtClean="0"/>
          </a:p>
          <a:p>
            <a:pPr eaLnBrk="1" hangingPunct="1">
              <a:defRPr/>
            </a:pPr>
            <a:endParaRPr lang="fr-FR" sz="1000" dirty="0" smtClean="0"/>
          </a:p>
          <a:p>
            <a:pPr eaLnBrk="1" hangingPunct="1">
              <a:defRPr/>
            </a:pPr>
            <a:endParaRPr lang="fr-FR" sz="1600" dirty="0" smtClean="0"/>
          </a:p>
        </p:txBody>
      </p:sp>
      <p:pic>
        <p:nvPicPr>
          <p:cNvPr id="15363" name="Image 1"/>
          <p:cNvPicPr>
            <a:picLocks noChangeAspect="1" noChangeArrowheads="1"/>
          </p:cNvPicPr>
          <p:nvPr/>
        </p:nvPicPr>
        <p:blipFill>
          <a:blip r:embed="rId2">
            <a:extLst>
              <a:ext uri="{28A0092B-C50C-407E-A947-70E740481C1C}">
                <a14:useLocalDpi xmlns:a14="http://schemas.microsoft.com/office/drawing/2010/main" val="0"/>
              </a:ext>
            </a:extLst>
          </a:blip>
          <a:srcRect l="23082" t="14616" r="21936" b="6125"/>
          <a:stretch>
            <a:fillRect/>
          </a:stretch>
        </p:blipFill>
        <p:spPr bwMode="auto">
          <a:xfrm>
            <a:off x="323850" y="261938"/>
            <a:ext cx="5383213"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p:cNvSpPr/>
          <p:nvPr/>
        </p:nvSpPr>
        <p:spPr>
          <a:xfrm>
            <a:off x="1691680" y="836712"/>
            <a:ext cx="144016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1691680" y="1392089"/>
            <a:ext cx="1440160"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1624856" y="1699518"/>
            <a:ext cx="1651000" cy="18014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1648892" y="3520404"/>
            <a:ext cx="1626964" cy="19248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204" y="944103"/>
            <a:ext cx="7191015" cy="5670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713" y="5084763"/>
            <a:ext cx="1798637" cy="103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115616" y="944103"/>
            <a:ext cx="7272808" cy="369332"/>
          </a:xfrm>
          <a:prstGeom prst="rect">
            <a:avLst/>
          </a:prstGeom>
          <a:noFill/>
        </p:spPr>
        <p:txBody>
          <a:bodyPr wrap="square" rtlCol="0">
            <a:spAutoFit/>
          </a:bodyPr>
          <a:lstStyle/>
          <a:p>
            <a:pPr algn="ctr"/>
            <a:r>
              <a:rPr lang="fr-FR" b="1" dirty="0" smtClean="0">
                <a:solidFill>
                  <a:schemeClr val="bg1"/>
                </a:solidFill>
              </a:rPr>
              <a:t>Cartographie : outil de suivi des superficies d’habitats </a:t>
            </a:r>
            <a:endParaRPr lang="fr-FR" b="1" dirty="0">
              <a:solidFill>
                <a:schemeClr val="bg1"/>
              </a:solidFill>
            </a:endParaRPr>
          </a:p>
        </p:txBody>
      </p:sp>
      <p:grpSp>
        <p:nvGrpSpPr>
          <p:cNvPr id="5" name="Groupe 4"/>
          <p:cNvGrpSpPr/>
          <p:nvPr/>
        </p:nvGrpSpPr>
        <p:grpSpPr>
          <a:xfrm>
            <a:off x="683568" y="2492896"/>
            <a:ext cx="7704856" cy="630591"/>
            <a:chOff x="251520" y="2945118"/>
            <a:chExt cx="7704856" cy="630591"/>
          </a:xfrm>
        </p:grpSpPr>
        <p:sp>
          <p:nvSpPr>
            <p:cNvPr id="3" name="Rectangle 2"/>
            <p:cNvSpPr/>
            <p:nvPr/>
          </p:nvSpPr>
          <p:spPr>
            <a:xfrm>
              <a:off x="251520" y="2945118"/>
              <a:ext cx="7704856" cy="6305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 name="ZoneTexte 1"/>
            <p:cNvSpPr txBox="1"/>
            <p:nvPr/>
          </p:nvSpPr>
          <p:spPr>
            <a:xfrm>
              <a:off x="467544" y="3071582"/>
              <a:ext cx="7488832" cy="369332"/>
            </a:xfrm>
            <a:prstGeom prst="rect">
              <a:avLst/>
            </a:prstGeom>
            <a:noFill/>
          </p:spPr>
          <p:txBody>
            <a:bodyPr wrap="square" rtlCol="0">
              <a:spAutoFit/>
            </a:bodyPr>
            <a:lstStyle/>
            <a:p>
              <a:r>
                <a:rPr lang="fr-FR" dirty="0" smtClean="0"/>
                <a:t>A faire à minima au niveau des habitats élémentaires = Associations</a:t>
              </a:r>
              <a:endParaRPr lang="fr-FR" dirty="0"/>
            </a:p>
          </p:txBody>
        </p:sp>
      </p:grpSp>
      <p:sp>
        <p:nvSpPr>
          <p:cNvPr id="6" name="ZoneTexte 5"/>
          <p:cNvSpPr txBox="1"/>
          <p:nvPr/>
        </p:nvSpPr>
        <p:spPr>
          <a:xfrm>
            <a:off x="285527" y="172469"/>
            <a:ext cx="6192838" cy="646331"/>
          </a:xfrm>
          <a:prstGeom prst="rect">
            <a:avLst/>
          </a:prstGeom>
          <a:noFill/>
        </p:spPr>
        <p:txBody>
          <a:bodyPr>
            <a:spAutoFit/>
          </a:bodyPr>
          <a:lstStyle/>
          <a:p>
            <a:pPr eaLnBrk="1" hangingPunct="1">
              <a:defRPr/>
            </a:pPr>
            <a:r>
              <a:rPr lang="fr-FR" altLang="fr-FR" dirty="0">
                <a:solidFill>
                  <a:srgbClr val="7030A0"/>
                </a:solidFill>
                <a:latin typeface="Arial" charset="0"/>
              </a:rPr>
              <a:t>Evaluer le critère « </a:t>
            </a:r>
            <a:r>
              <a:rPr lang="fr-FR" altLang="fr-FR" dirty="0" smtClean="0">
                <a:solidFill>
                  <a:srgbClr val="7030A0"/>
                </a:solidFill>
                <a:latin typeface="Arial" charset="0"/>
              </a:rPr>
              <a:t>Tendance d’évolution de la surface</a:t>
            </a:r>
            <a:r>
              <a:rPr lang="fr-FR" altLang="fr-FR" dirty="0">
                <a:solidFill>
                  <a:srgbClr val="7030A0"/>
                </a:solidFill>
                <a:latin typeface="Arial" charset="0"/>
              </a:rPr>
              <a:t> »</a:t>
            </a:r>
          </a:p>
          <a:p>
            <a:pPr eaLnBrk="1" hangingPunct="1">
              <a:defRPr/>
            </a:pPr>
            <a:endParaRPr lang="fr-FR" dirty="0">
              <a:latin typeface="Arial" charset="0"/>
            </a:endParaRPr>
          </a:p>
        </p:txBody>
      </p:sp>
      <p:grpSp>
        <p:nvGrpSpPr>
          <p:cNvPr id="10" name="Groupe 9"/>
          <p:cNvGrpSpPr/>
          <p:nvPr/>
        </p:nvGrpSpPr>
        <p:grpSpPr>
          <a:xfrm>
            <a:off x="694284" y="3523552"/>
            <a:ext cx="7704856" cy="913560"/>
            <a:chOff x="251520" y="2945118"/>
            <a:chExt cx="7704856" cy="913560"/>
          </a:xfrm>
        </p:grpSpPr>
        <p:sp>
          <p:nvSpPr>
            <p:cNvPr id="11" name="Rectangle 10"/>
            <p:cNvSpPr/>
            <p:nvPr/>
          </p:nvSpPr>
          <p:spPr>
            <a:xfrm>
              <a:off x="251520" y="2945118"/>
              <a:ext cx="7704856" cy="9135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2" name="ZoneTexte 11"/>
            <p:cNvSpPr txBox="1"/>
            <p:nvPr/>
          </p:nvSpPr>
          <p:spPr>
            <a:xfrm>
              <a:off x="467544" y="3071582"/>
              <a:ext cx="7488832" cy="646331"/>
            </a:xfrm>
            <a:prstGeom prst="rect">
              <a:avLst/>
            </a:prstGeom>
            <a:noFill/>
          </p:spPr>
          <p:txBody>
            <a:bodyPr wrap="square" rtlCol="0">
              <a:spAutoFit/>
            </a:bodyPr>
            <a:lstStyle/>
            <a:p>
              <a:r>
                <a:rPr lang="fr-FR" dirty="0" smtClean="0"/>
                <a:t>Attention au biais observateur, </a:t>
              </a:r>
              <a:r>
                <a:rPr lang="fr-FR" dirty="0" err="1" smtClean="0"/>
                <a:t>carto</a:t>
              </a:r>
              <a:r>
                <a:rPr lang="fr-FR" dirty="0" smtClean="0"/>
                <a:t> = interprétation et non mesure, calage </a:t>
              </a:r>
              <a:r>
                <a:rPr lang="fr-FR" dirty="0" err="1" smtClean="0"/>
                <a:t>phytosociologique</a:t>
              </a:r>
              <a:r>
                <a:rPr lang="fr-FR" dirty="0" smtClean="0"/>
                <a:t> fiable</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5"/>
          <p:cNvGrpSpPr>
            <a:grpSpLocks/>
          </p:cNvGrpSpPr>
          <p:nvPr/>
        </p:nvGrpSpPr>
        <p:grpSpPr bwMode="auto">
          <a:xfrm>
            <a:off x="381869" y="1823650"/>
            <a:ext cx="8510611" cy="3866639"/>
            <a:chOff x="617" y="7290"/>
            <a:chExt cx="10908" cy="4556"/>
          </a:xfrm>
        </p:grpSpPr>
        <p:grpSp>
          <p:nvGrpSpPr>
            <p:cNvPr id="20" name="Group 6"/>
            <p:cNvGrpSpPr>
              <a:grpSpLocks/>
            </p:cNvGrpSpPr>
            <p:nvPr/>
          </p:nvGrpSpPr>
          <p:grpSpPr bwMode="auto">
            <a:xfrm>
              <a:off x="617" y="7290"/>
              <a:ext cx="10908" cy="4556"/>
              <a:chOff x="519" y="7296"/>
              <a:chExt cx="11105" cy="4780"/>
            </a:xfrm>
          </p:grpSpPr>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l="16125" t="21642" r="15250" b="19684"/>
              <a:stretch>
                <a:fillRect/>
              </a:stretch>
            </p:blipFill>
            <p:spPr bwMode="auto">
              <a:xfrm>
                <a:off x="519" y="7296"/>
                <a:ext cx="7756" cy="478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nvGrpSpPr>
              <p:cNvPr id="22" name="Groupe 3"/>
              <p:cNvGrpSpPr>
                <a:grpSpLocks/>
              </p:cNvGrpSpPr>
              <p:nvPr/>
            </p:nvGrpSpPr>
            <p:grpSpPr bwMode="auto">
              <a:xfrm>
                <a:off x="8265" y="7322"/>
                <a:ext cx="3359" cy="4741"/>
                <a:chOff x="5949331" y="33338"/>
                <a:chExt cx="2584450" cy="4048125"/>
              </a:xfrm>
            </p:grpSpPr>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l="31500" t="6580" r="22250" b="2892"/>
                <a:stretch>
                  <a:fillRect/>
                </a:stretch>
              </p:blipFill>
              <p:spPr bwMode="auto">
                <a:xfrm>
                  <a:off x="5949331" y="33338"/>
                  <a:ext cx="2584450" cy="404812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4" name="Forme libre 5"/>
                <p:cNvSpPr>
                  <a:spLocks/>
                </p:cNvSpPr>
                <p:nvPr/>
              </p:nvSpPr>
              <p:spPr bwMode="auto">
                <a:xfrm>
                  <a:off x="6778006" y="501650"/>
                  <a:ext cx="708025" cy="1354138"/>
                </a:xfrm>
                <a:custGeom>
                  <a:avLst/>
                  <a:gdLst>
                    <a:gd name="T0" fmla="*/ 396738 w 707136"/>
                    <a:gd name="T1" fmla="*/ 0 h 1353312"/>
                    <a:gd name="T2" fmla="*/ 354013 w 707136"/>
                    <a:gd name="T3" fmla="*/ 128094 h 1353312"/>
                    <a:gd name="T4" fmla="*/ 274665 w 707136"/>
                    <a:gd name="T5" fmla="*/ 140294 h 1353312"/>
                    <a:gd name="T6" fmla="*/ 256354 w 707136"/>
                    <a:gd name="T7" fmla="*/ 219590 h 1353312"/>
                    <a:gd name="T8" fmla="*/ 280769 w 707136"/>
                    <a:gd name="T9" fmla="*/ 323285 h 1353312"/>
                    <a:gd name="T10" fmla="*/ 372323 w 707136"/>
                    <a:gd name="T11" fmla="*/ 420881 h 1353312"/>
                    <a:gd name="T12" fmla="*/ 372323 w 707136"/>
                    <a:gd name="T13" fmla="*/ 561174 h 1353312"/>
                    <a:gd name="T14" fmla="*/ 268561 w 707136"/>
                    <a:gd name="T15" fmla="*/ 725867 h 1353312"/>
                    <a:gd name="T16" fmla="*/ 177006 w 707136"/>
                    <a:gd name="T17" fmla="*/ 896659 h 1353312"/>
                    <a:gd name="T18" fmla="*/ 164799 w 707136"/>
                    <a:gd name="T19" fmla="*/ 1061351 h 1353312"/>
                    <a:gd name="T20" fmla="*/ 48829 w 707136"/>
                    <a:gd name="T21" fmla="*/ 1256542 h 1353312"/>
                    <a:gd name="T22" fmla="*/ 0 w 707136"/>
                    <a:gd name="T23" fmla="*/ 1329739 h 1353312"/>
                    <a:gd name="T24" fmla="*/ 61037 w 707136"/>
                    <a:gd name="T25" fmla="*/ 1354138 h 1353312"/>
                    <a:gd name="T26" fmla="*/ 238043 w 707136"/>
                    <a:gd name="T27" fmla="*/ 1055252 h 1353312"/>
                    <a:gd name="T28" fmla="*/ 323494 w 707136"/>
                    <a:gd name="T29" fmla="*/ 1140648 h 1353312"/>
                    <a:gd name="T30" fmla="*/ 335702 w 707136"/>
                    <a:gd name="T31" fmla="*/ 1067451 h 1353312"/>
                    <a:gd name="T32" fmla="*/ 354013 w 707136"/>
                    <a:gd name="T33" fmla="*/ 988155 h 1353312"/>
                    <a:gd name="T34" fmla="*/ 421153 w 707136"/>
                    <a:gd name="T35" fmla="*/ 762465 h 1353312"/>
                    <a:gd name="T36" fmla="*/ 372323 w 707136"/>
                    <a:gd name="T37" fmla="*/ 713667 h 1353312"/>
                    <a:gd name="T38" fmla="*/ 421153 w 707136"/>
                    <a:gd name="T39" fmla="*/ 585573 h 1353312"/>
                    <a:gd name="T40" fmla="*/ 469982 w 707136"/>
                    <a:gd name="T41" fmla="*/ 579473 h 1353312"/>
                    <a:gd name="T42" fmla="*/ 445567 w 707136"/>
                    <a:gd name="T43" fmla="*/ 445280 h 1353312"/>
                    <a:gd name="T44" fmla="*/ 457775 w 707136"/>
                    <a:gd name="T45" fmla="*/ 359884 h 1353312"/>
                    <a:gd name="T46" fmla="*/ 524915 w 707136"/>
                    <a:gd name="T47" fmla="*/ 512377 h 1353312"/>
                    <a:gd name="T48" fmla="*/ 677507 w 707136"/>
                    <a:gd name="T49" fmla="*/ 439180 h 1353312"/>
                    <a:gd name="T50" fmla="*/ 708025 w 707136"/>
                    <a:gd name="T51" fmla="*/ 359884 h 1353312"/>
                    <a:gd name="T52" fmla="*/ 628677 w 707136"/>
                    <a:gd name="T53" fmla="*/ 298886 h 1353312"/>
                    <a:gd name="T54" fmla="*/ 531019 w 707136"/>
                    <a:gd name="T55" fmla="*/ 30499 h 1353312"/>
                    <a:gd name="T56" fmla="*/ 396738 w 707136"/>
                    <a:gd name="T57" fmla="*/ 0 h 13533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07136"/>
                    <a:gd name="T88" fmla="*/ 0 h 1353312"/>
                    <a:gd name="T89" fmla="*/ 707136 w 707136"/>
                    <a:gd name="T90" fmla="*/ 1353312 h 13533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07136" h="1353312">
                      <a:moveTo>
                        <a:pt x="396240" y="0"/>
                      </a:moveTo>
                      <a:lnTo>
                        <a:pt x="353568" y="128016"/>
                      </a:lnTo>
                      <a:lnTo>
                        <a:pt x="274320" y="140208"/>
                      </a:lnTo>
                      <a:lnTo>
                        <a:pt x="256032" y="219456"/>
                      </a:lnTo>
                      <a:lnTo>
                        <a:pt x="280416" y="323088"/>
                      </a:lnTo>
                      <a:lnTo>
                        <a:pt x="371856" y="420624"/>
                      </a:lnTo>
                      <a:lnTo>
                        <a:pt x="371856" y="560832"/>
                      </a:lnTo>
                      <a:lnTo>
                        <a:pt x="268224" y="725424"/>
                      </a:lnTo>
                      <a:lnTo>
                        <a:pt x="176784" y="896112"/>
                      </a:lnTo>
                      <a:lnTo>
                        <a:pt x="164592" y="1060704"/>
                      </a:lnTo>
                      <a:lnTo>
                        <a:pt x="48768" y="1255776"/>
                      </a:lnTo>
                      <a:lnTo>
                        <a:pt x="0" y="1328928"/>
                      </a:lnTo>
                      <a:lnTo>
                        <a:pt x="60960" y="1353312"/>
                      </a:lnTo>
                      <a:lnTo>
                        <a:pt x="237744" y="1054608"/>
                      </a:lnTo>
                      <a:lnTo>
                        <a:pt x="323088" y="1139952"/>
                      </a:lnTo>
                      <a:lnTo>
                        <a:pt x="335280" y="1066800"/>
                      </a:lnTo>
                      <a:lnTo>
                        <a:pt x="353568" y="987552"/>
                      </a:lnTo>
                      <a:lnTo>
                        <a:pt x="420624" y="762000"/>
                      </a:lnTo>
                      <a:lnTo>
                        <a:pt x="371856" y="713232"/>
                      </a:lnTo>
                      <a:lnTo>
                        <a:pt x="420624" y="585216"/>
                      </a:lnTo>
                      <a:lnTo>
                        <a:pt x="469392" y="579120"/>
                      </a:lnTo>
                      <a:lnTo>
                        <a:pt x="445008" y="445008"/>
                      </a:lnTo>
                      <a:lnTo>
                        <a:pt x="457200" y="359664"/>
                      </a:lnTo>
                      <a:lnTo>
                        <a:pt x="524256" y="512064"/>
                      </a:lnTo>
                      <a:lnTo>
                        <a:pt x="676656" y="438912"/>
                      </a:lnTo>
                      <a:lnTo>
                        <a:pt x="707136" y="359664"/>
                      </a:lnTo>
                      <a:lnTo>
                        <a:pt x="627888" y="298704"/>
                      </a:lnTo>
                      <a:lnTo>
                        <a:pt x="530352" y="30480"/>
                      </a:lnTo>
                      <a:lnTo>
                        <a:pt x="396240" y="0"/>
                      </a:lnTo>
                      <a:close/>
                    </a:path>
                  </a:pathLst>
                </a:custGeom>
                <a:solidFill>
                  <a:srgbClr val="D5B14B">
                    <a:alpha val="70979"/>
                  </a:srgb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5" name="Forme libre 7"/>
                <p:cNvSpPr>
                  <a:spLocks/>
                </p:cNvSpPr>
                <p:nvPr/>
              </p:nvSpPr>
              <p:spPr bwMode="auto">
                <a:xfrm>
                  <a:off x="6400181" y="2306638"/>
                  <a:ext cx="347662" cy="865187"/>
                </a:xfrm>
                <a:custGeom>
                  <a:avLst/>
                  <a:gdLst>
                    <a:gd name="T0" fmla="*/ 60993 w 347472"/>
                    <a:gd name="T1" fmla="*/ 0 h 865632"/>
                    <a:gd name="T2" fmla="*/ 54894 w 347472"/>
                    <a:gd name="T3" fmla="*/ 91393 h 865632"/>
                    <a:gd name="T4" fmla="*/ 103689 w 347472"/>
                    <a:gd name="T5" fmla="*/ 109672 h 865632"/>
                    <a:gd name="T6" fmla="*/ 79291 w 347472"/>
                    <a:gd name="T7" fmla="*/ 194972 h 865632"/>
                    <a:gd name="T8" fmla="*/ 18298 w 347472"/>
                    <a:gd name="T9" fmla="*/ 182786 h 865632"/>
                    <a:gd name="T10" fmla="*/ 0 w 347472"/>
                    <a:gd name="T11" fmla="*/ 304643 h 865632"/>
                    <a:gd name="T12" fmla="*/ 60993 w 347472"/>
                    <a:gd name="T13" fmla="*/ 298550 h 865632"/>
                    <a:gd name="T14" fmla="*/ 128086 w 347472"/>
                    <a:gd name="T15" fmla="*/ 523986 h 865632"/>
                    <a:gd name="T16" fmla="*/ 36596 w 347472"/>
                    <a:gd name="T17" fmla="*/ 822537 h 865632"/>
                    <a:gd name="T18" fmla="*/ 121987 w 347472"/>
                    <a:gd name="T19" fmla="*/ 865187 h 865632"/>
                    <a:gd name="T20" fmla="*/ 243973 w 347472"/>
                    <a:gd name="T21" fmla="*/ 481336 h 865632"/>
                    <a:gd name="T22" fmla="*/ 347662 w 347472"/>
                    <a:gd name="T23" fmla="*/ 91393 h 865632"/>
                    <a:gd name="T24" fmla="*/ 323265 w 347472"/>
                    <a:gd name="T25" fmla="*/ 103579 h 865632"/>
                    <a:gd name="T26" fmla="*/ 189079 w 347472"/>
                    <a:gd name="T27" fmla="*/ 517894 h 865632"/>
                    <a:gd name="T28" fmla="*/ 109788 w 347472"/>
                    <a:gd name="T29" fmla="*/ 335108 h 865632"/>
                    <a:gd name="T30" fmla="*/ 103689 w 347472"/>
                    <a:gd name="T31" fmla="*/ 225436 h 865632"/>
                    <a:gd name="T32" fmla="*/ 152483 w 347472"/>
                    <a:gd name="T33" fmla="*/ 146229 h 865632"/>
                    <a:gd name="T34" fmla="*/ 60993 w 347472"/>
                    <a:gd name="T35" fmla="*/ 0 h 8656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7472"/>
                    <a:gd name="T55" fmla="*/ 0 h 865632"/>
                    <a:gd name="T56" fmla="*/ 347472 w 347472"/>
                    <a:gd name="T57" fmla="*/ 865632 h 8656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7472" h="865632">
                      <a:moveTo>
                        <a:pt x="60960" y="0"/>
                      </a:moveTo>
                      <a:lnTo>
                        <a:pt x="54864" y="91440"/>
                      </a:lnTo>
                      <a:lnTo>
                        <a:pt x="103632" y="109728"/>
                      </a:lnTo>
                      <a:lnTo>
                        <a:pt x="79248" y="195072"/>
                      </a:lnTo>
                      <a:lnTo>
                        <a:pt x="18288" y="182880"/>
                      </a:lnTo>
                      <a:lnTo>
                        <a:pt x="0" y="304800"/>
                      </a:lnTo>
                      <a:lnTo>
                        <a:pt x="60960" y="298704"/>
                      </a:lnTo>
                      <a:lnTo>
                        <a:pt x="128016" y="524256"/>
                      </a:lnTo>
                      <a:lnTo>
                        <a:pt x="36576" y="822960"/>
                      </a:lnTo>
                      <a:lnTo>
                        <a:pt x="121920" y="865632"/>
                      </a:lnTo>
                      <a:lnTo>
                        <a:pt x="243840" y="481584"/>
                      </a:lnTo>
                      <a:lnTo>
                        <a:pt x="347472" y="91440"/>
                      </a:lnTo>
                      <a:lnTo>
                        <a:pt x="323088" y="103632"/>
                      </a:lnTo>
                      <a:lnTo>
                        <a:pt x="188976" y="518160"/>
                      </a:lnTo>
                      <a:lnTo>
                        <a:pt x="109728" y="335280"/>
                      </a:lnTo>
                      <a:lnTo>
                        <a:pt x="103632" y="225552"/>
                      </a:lnTo>
                      <a:lnTo>
                        <a:pt x="152400" y="146304"/>
                      </a:lnTo>
                      <a:lnTo>
                        <a:pt x="60960" y="0"/>
                      </a:lnTo>
                      <a:close/>
                    </a:path>
                  </a:pathLst>
                </a:custGeom>
                <a:solidFill>
                  <a:srgbClr val="D5B14B">
                    <a:alpha val="61176"/>
                  </a:srgb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grpSp>
        </p:grpSp>
      </p:grpSp>
      <p:sp>
        <p:nvSpPr>
          <p:cNvPr id="28" name="Rectangle 27"/>
          <p:cNvSpPr/>
          <p:nvPr/>
        </p:nvSpPr>
        <p:spPr>
          <a:xfrm>
            <a:off x="8019329" y="1889129"/>
            <a:ext cx="755336" cy="400110"/>
          </a:xfrm>
          <a:prstGeom prst="rect">
            <a:avLst/>
          </a:prstGeom>
          <a:noFill/>
        </p:spPr>
        <p:txBody>
          <a:bodyPr wrap="none" lIns="91440" tIns="45720" rIns="91440" bIns="45720">
            <a:spAutoFit/>
          </a:bodyPr>
          <a:lstStyle/>
          <a:p>
            <a:pPr algn="ctr"/>
            <a:r>
              <a:rPr lang="fr-FR" sz="2000" b="0" cap="none" spc="0" dirty="0" smtClean="0">
                <a:ln w="0"/>
                <a:solidFill>
                  <a:schemeClr val="tx1"/>
                </a:solidFill>
                <a:effectLst>
                  <a:outerShdw blurRad="38100" dist="19050" dir="2700000" algn="tl" rotWithShape="0">
                    <a:schemeClr val="dk1">
                      <a:alpha val="40000"/>
                    </a:schemeClr>
                  </a:outerShdw>
                </a:effectLst>
              </a:rPr>
              <a:t>2012</a:t>
            </a:r>
            <a:endParaRPr lang="fr-FR" sz="2000" b="0" cap="none" spc="0" dirty="0">
              <a:ln w="0"/>
              <a:solidFill>
                <a:schemeClr val="tx1"/>
              </a:solidFill>
              <a:effectLst>
                <a:outerShdw blurRad="38100" dist="19050" dir="2700000" algn="tl" rotWithShape="0">
                  <a:schemeClr val="dk1">
                    <a:alpha val="40000"/>
                  </a:schemeClr>
                </a:outerShdw>
              </a:effectLst>
            </a:endParaRPr>
          </a:p>
        </p:txBody>
      </p:sp>
      <p:sp>
        <p:nvSpPr>
          <p:cNvPr id="27" name="Rectangle 26"/>
          <p:cNvSpPr/>
          <p:nvPr/>
        </p:nvSpPr>
        <p:spPr>
          <a:xfrm>
            <a:off x="5374088" y="1916384"/>
            <a:ext cx="755336" cy="400110"/>
          </a:xfrm>
          <a:prstGeom prst="rect">
            <a:avLst/>
          </a:prstGeom>
          <a:noFill/>
        </p:spPr>
        <p:txBody>
          <a:bodyPr wrap="none" lIns="91440" tIns="45720" rIns="91440" bIns="45720">
            <a:spAutoFit/>
          </a:bodyPr>
          <a:lstStyle/>
          <a:p>
            <a:pPr algn="ctr"/>
            <a:r>
              <a:rPr lang="fr-FR" sz="2000" b="0" cap="none" spc="0" dirty="0" smtClean="0">
                <a:ln w="0"/>
                <a:solidFill>
                  <a:schemeClr val="tx1"/>
                </a:solidFill>
                <a:effectLst>
                  <a:outerShdw blurRad="38100" dist="19050" dir="2700000" algn="tl" rotWithShape="0">
                    <a:schemeClr val="dk1">
                      <a:alpha val="40000"/>
                    </a:schemeClr>
                  </a:outerShdw>
                </a:effectLst>
              </a:rPr>
              <a:t>1966</a:t>
            </a:r>
            <a:endParaRPr lang="fr-FR" sz="20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2411760" y="1905282"/>
            <a:ext cx="755335" cy="400110"/>
          </a:xfrm>
          <a:prstGeom prst="rect">
            <a:avLst/>
          </a:prstGeom>
          <a:noFill/>
        </p:spPr>
        <p:txBody>
          <a:bodyPr wrap="none" lIns="91440" tIns="45720" rIns="91440" bIns="45720">
            <a:spAutoFit/>
          </a:bodyPr>
          <a:lstStyle/>
          <a:p>
            <a:pPr algn="ctr"/>
            <a:r>
              <a:rPr lang="fr-FR" sz="2000" b="0" cap="none" spc="0" dirty="0" smtClean="0">
                <a:ln w="0"/>
                <a:solidFill>
                  <a:schemeClr val="tx1"/>
                </a:solidFill>
                <a:effectLst>
                  <a:outerShdw blurRad="38100" dist="19050" dir="2700000" algn="tl" rotWithShape="0">
                    <a:schemeClr val="dk1">
                      <a:alpha val="40000"/>
                    </a:schemeClr>
                  </a:outerShdw>
                </a:effectLst>
              </a:rPr>
              <a:t>1938</a:t>
            </a:r>
            <a:endParaRPr lang="fr-FR" sz="2000" b="0" cap="none" spc="0" dirty="0">
              <a:ln w="0"/>
              <a:solidFill>
                <a:schemeClr val="tx1"/>
              </a:solidFill>
              <a:effectLst>
                <a:outerShdw blurRad="38100" dist="19050" dir="2700000" algn="tl" rotWithShape="0">
                  <a:schemeClr val="dk1">
                    <a:alpha val="40000"/>
                  </a:schemeClr>
                </a:outerShdw>
              </a:effectLst>
            </a:endParaRPr>
          </a:p>
        </p:txBody>
      </p:sp>
      <p:sp>
        <p:nvSpPr>
          <p:cNvPr id="4" name="ZoneTexte 3"/>
          <p:cNvSpPr txBox="1"/>
          <p:nvPr/>
        </p:nvSpPr>
        <p:spPr>
          <a:xfrm>
            <a:off x="395536" y="1340768"/>
            <a:ext cx="8064896" cy="369332"/>
          </a:xfrm>
          <a:prstGeom prst="rect">
            <a:avLst/>
          </a:prstGeom>
          <a:noFill/>
        </p:spPr>
        <p:txBody>
          <a:bodyPr wrap="square" rtlCol="0">
            <a:spAutoFit/>
          </a:bodyPr>
          <a:lstStyle/>
          <a:p>
            <a:r>
              <a:rPr lang="fr-FR" dirty="0" smtClean="0"/>
              <a:t>Pratique des PG du CEN L : Cartes diachronique d’évolution depuis 1950</a:t>
            </a:r>
            <a:endParaRPr lang="fr-FR" dirty="0"/>
          </a:p>
        </p:txBody>
      </p:sp>
      <p:sp>
        <p:nvSpPr>
          <p:cNvPr id="3" name="ZoneTexte 2"/>
          <p:cNvSpPr txBox="1"/>
          <p:nvPr/>
        </p:nvSpPr>
        <p:spPr>
          <a:xfrm>
            <a:off x="3013517" y="776254"/>
            <a:ext cx="6624736" cy="369332"/>
          </a:xfrm>
          <a:prstGeom prst="rect">
            <a:avLst/>
          </a:prstGeom>
          <a:noFill/>
        </p:spPr>
        <p:txBody>
          <a:bodyPr wrap="square" rtlCol="0">
            <a:spAutoFit/>
          </a:bodyPr>
          <a:lstStyle/>
          <a:p>
            <a:r>
              <a:rPr lang="fr-FR" dirty="0" smtClean="0"/>
              <a:t>MNHM : indicateur intuitif pas de méthodologie proposée</a:t>
            </a:r>
            <a:endParaRPr lang="fr-FR" dirty="0"/>
          </a:p>
        </p:txBody>
      </p:sp>
      <p:pic>
        <p:nvPicPr>
          <p:cNvPr id="1028" name="Graphiqu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869" y="1808483"/>
            <a:ext cx="8496944" cy="389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e 16"/>
          <p:cNvGrpSpPr/>
          <p:nvPr/>
        </p:nvGrpSpPr>
        <p:grpSpPr>
          <a:xfrm>
            <a:off x="326822" y="1549407"/>
            <a:ext cx="8202324" cy="4978467"/>
            <a:chOff x="-2347032" y="2976038"/>
            <a:chExt cx="6412726" cy="4094688"/>
          </a:xfrm>
        </p:grpSpPr>
        <p:sp>
          <p:nvSpPr>
            <p:cNvPr id="16" name="Rectangle 15"/>
            <p:cNvSpPr/>
            <p:nvPr/>
          </p:nvSpPr>
          <p:spPr>
            <a:xfrm>
              <a:off x="-2126994" y="3110286"/>
              <a:ext cx="6192688" cy="396044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aphicFrame>
          <p:nvGraphicFramePr>
            <p:cNvPr id="18" name="Graphique 17"/>
            <p:cNvGraphicFramePr/>
            <p:nvPr>
              <p:extLst>
                <p:ext uri="{D42A27DB-BD31-4B8C-83A1-F6EECF244321}">
                  <p14:modId xmlns:p14="http://schemas.microsoft.com/office/powerpoint/2010/main" val="1811890154"/>
                </p:ext>
              </p:extLst>
            </p:nvPr>
          </p:nvGraphicFramePr>
          <p:xfrm>
            <a:off x="-2347032" y="2976038"/>
            <a:ext cx="6036945" cy="3800475"/>
          </p:xfrm>
          <a:graphic>
            <a:graphicData uri="http://schemas.openxmlformats.org/drawingml/2006/chart">
              <c:chart xmlns:c="http://schemas.openxmlformats.org/drawingml/2006/chart" xmlns:r="http://schemas.openxmlformats.org/officeDocument/2006/relationships" r:id="rId5"/>
            </a:graphicData>
          </a:graphic>
        </p:graphicFrame>
      </p:grpSp>
      <p:sp>
        <p:nvSpPr>
          <p:cNvPr id="26" name="ZoneTexte 25"/>
          <p:cNvSpPr txBox="1"/>
          <p:nvPr/>
        </p:nvSpPr>
        <p:spPr>
          <a:xfrm>
            <a:off x="208453" y="164268"/>
            <a:ext cx="7823423" cy="646331"/>
          </a:xfrm>
          <a:prstGeom prst="rect">
            <a:avLst/>
          </a:prstGeom>
          <a:noFill/>
        </p:spPr>
        <p:txBody>
          <a:bodyPr wrap="square">
            <a:spAutoFit/>
          </a:bodyPr>
          <a:lstStyle/>
          <a:p>
            <a:pPr eaLnBrk="1" hangingPunct="1">
              <a:defRPr/>
            </a:pPr>
            <a:r>
              <a:rPr lang="fr-FR" altLang="fr-FR" dirty="0">
                <a:solidFill>
                  <a:srgbClr val="7030A0"/>
                </a:solidFill>
                <a:latin typeface="Arial" charset="0"/>
              </a:rPr>
              <a:t>Evaluer le critère « </a:t>
            </a:r>
            <a:r>
              <a:rPr lang="fr-FR" altLang="fr-FR" dirty="0" smtClean="0">
                <a:solidFill>
                  <a:srgbClr val="7030A0"/>
                </a:solidFill>
                <a:latin typeface="Arial" charset="0"/>
              </a:rPr>
              <a:t>Recouvrement de ligneux</a:t>
            </a:r>
            <a:r>
              <a:rPr lang="fr-FR" altLang="fr-FR" dirty="0">
                <a:solidFill>
                  <a:srgbClr val="7030A0"/>
                </a:solidFill>
                <a:latin typeface="Arial" charset="0"/>
              </a:rPr>
              <a:t> »</a:t>
            </a:r>
          </a:p>
          <a:p>
            <a:pPr eaLnBrk="1" hangingPunct="1">
              <a:defRPr/>
            </a:pPr>
            <a:endParaRPr lang="fr-FR" dirty="0">
              <a:latin typeface="Arial" charset="0"/>
            </a:endParaRPr>
          </a:p>
        </p:txBody>
      </p:sp>
    </p:spTree>
    <p:extLst>
      <p:ext uri="{BB962C8B-B14F-4D97-AF65-F5344CB8AC3E}">
        <p14:creationId xmlns:p14="http://schemas.microsoft.com/office/powerpoint/2010/main" val="118014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08453" y="164268"/>
            <a:ext cx="7823423" cy="646331"/>
          </a:xfrm>
          <a:prstGeom prst="rect">
            <a:avLst/>
          </a:prstGeom>
          <a:noFill/>
        </p:spPr>
        <p:txBody>
          <a:bodyPr wrap="square">
            <a:spAutoFit/>
          </a:bodyPr>
          <a:lstStyle/>
          <a:p>
            <a:pPr eaLnBrk="1" hangingPunct="1">
              <a:defRPr/>
            </a:pPr>
            <a:r>
              <a:rPr lang="fr-FR" altLang="fr-FR" dirty="0">
                <a:solidFill>
                  <a:srgbClr val="7030A0"/>
                </a:solidFill>
                <a:latin typeface="Arial" charset="0"/>
              </a:rPr>
              <a:t>Evaluer le critère « </a:t>
            </a:r>
            <a:r>
              <a:rPr lang="fr-FR" altLang="fr-FR" dirty="0" smtClean="0">
                <a:solidFill>
                  <a:srgbClr val="7030A0"/>
                </a:solidFill>
                <a:latin typeface="Arial" charset="0"/>
              </a:rPr>
              <a:t>Recouvrement de ligneux</a:t>
            </a:r>
            <a:r>
              <a:rPr lang="fr-FR" altLang="fr-FR" dirty="0">
                <a:solidFill>
                  <a:srgbClr val="7030A0"/>
                </a:solidFill>
                <a:latin typeface="Arial" charset="0"/>
              </a:rPr>
              <a:t> »</a:t>
            </a:r>
          </a:p>
          <a:p>
            <a:pPr eaLnBrk="1" hangingPunct="1">
              <a:defRPr/>
            </a:pPr>
            <a:endParaRPr lang="fr-FR" dirty="0">
              <a:latin typeface="Arial" charset="0"/>
            </a:endParaRPr>
          </a:p>
        </p:txBody>
      </p:sp>
      <p:pic>
        <p:nvPicPr>
          <p:cNvPr id="9" name="Image 8"/>
          <p:cNvPicPr>
            <a:picLocks noChangeAspect="1"/>
          </p:cNvPicPr>
          <p:nvPr/>
        </p:nvPicPr>
        <p:blipFill>
          <a:blip r:embed="rId2"/>
          <a:stretch>
            <a:fillRect/>
          </a:stretch>
        </p:blipFill>
        <p:spPr>
          <a:xfrm>
            <a:off x="1403648" y="1268760"/>
            <a:ext cx="6118475" cy="2971175"/>
          </a:xfrm>
          <a:prstGeom prst="rect">
            <a:avLst/>
          </a:prstGeom>
        </p:spPr>
      </p:pic>
      <p:sp>
        <p:nvSpPr>
          <p:cNvPr id="11" name="ZoneTexte 10"/>
          <p:cNvSpPr txBox="1"/>
          <p:nvPr/>
        </p:nvSpPr>
        <p:spPr>
          <a:xfrm>
            <a:off x="467544" y="692696"/>
            <a:ext cx="8352928" cy="369332"/>
          </a:xfrm>
          <a:prstGeom prst="rect">
            <a:avLst/>
          </a:prstGeom>
          <a:noFill/>
        </p:spPr>
        <p:txBody>
          <a:bodyPr wrap="square" rtlCol="0">
            <a:spAutoFit/>
          </a:bodyPr>
          <a:lstStyle/>
          <a:p>
            <a:r>
              <a:rPr lang="fr-FR" dirty="0" smtClean="0"/>
              <a:t>Méthodologie CEN L : cartographie d’entités selon la grille ci-dessous</a:t>
            </a:r>
            <a:endParaRPr lang="fr-FR" dirty="0"/>
          </a:p>
        </p:txBody>
      </p:sp>
      <p:pic>
        <p:nvPicPr>
          <p:cNvPr id="12" name="Image 11"/>
          <p:cNvPicPr>
            <a:picLocks noChangeAspect="1"/>
          </p:cNvPicPr>
          <p:nvPr/>
        </p:nvPicPr>
        <p:blipFill>
          <a:blip r:embed="rId3"/>
          <a:stretch>
            <a:fillRect/>
          </a:stretch>
        </p:blipFill>
        <p:spPr>
          <a:xfrm>
            <a:off x="467544" y="0"/>
            <a:ext cx="7543827" cy="2977660"/>
          </a:xfrm>
          <a:prstGeom prst="rect">
            <a:avLst/>
          </a:prstGeom>
        </p:spPr>
      </p:pic>
      <p:pic>
        <p:nvPicPr>
          <p:cNvPr id="13" name="Image 12"/>
          <p:cNvPicPr>
            <a:picLocks noChangeAspect="1"/>
          </p:cNvPicPr>
          <p:nvPr/>
        </p:nvPicPr>
        <p:blipFill>
          <a:blip r:embed="rId4"/>
          <a:stretch>
            <a:fillRect/>
          </a:stretch>
        </p:blipFill>
        <p:spPr>
          <a:xfrm>
            <a:off x="467544" y="2945312"/>
            <a:ext cx="7580969" cy="3002710"/>
          </a:xfrm>
          <a:prstGeom prst="rect">
            <a:avLst/>
          </a:prstGeom>
        </p:spPr>
      </p:pic>
      <p:sp>
        <p:nvSpPr>
          <p:cNvPr id="14" name="ZoneTexte 13"/>
          <p:cNvSpPr txBox="1"/>
          <p:nvPr/>
        </p:nvSpPr>
        <p:spPr>
          <a:xfrm>
            <a:off x="1078509" y="5948022"/>
            <a:ext cx="6768752" cy="369332"/>
          </a:xfrm>
          <a:prstGeom prst="rect">
            <a:avLst/>
          </a:prstGeom>
          <a:noFill/>
        </p:spPr>
        <p:txBody>
          <a:bodyPr wrap="square" rtlCol="0">
            <a:spAutoFit/>
          </a:bodyPr>
          <a:lstStyle/>
          <a:p>
            <a:r>
              <a:rPr lang="fr-FR" dirty="0" smtClean="0"/>
              <a:t>Alerte sur la gestion des ligneux : modalités et moyens !</a:t>
            </a:r>
            <a:endParaRPr lang="fr-FR" dirty="0"/>
          </a:p>
        </p:txBody>
      </p:sp>
    </p:spTree>
    <p:extLst>
      <p:ext uri="{BB962C8B-B14F-4D97-AF65-F5344CB8AC3E}">
        <p14:creationId xmlns:p14="http://schemas.microsoft.com/office/powerpoint/2010/main" val="31320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85526" y="172469"/>
            <a:ext cx="7823423" cy="646331"/>
          </a:xfrm>
          <a:prstGeom prst="rect">
            <a:avLst/>
          </a:prstGeom>
          <a:noFill/>
        </p:spPr>
        <p:txBody>
          <a:bodyPr wrap="square">
            <a:spAutoFit/>
          </a:bodyPr>
          <a:lstStyle/>
          <a:p>
            <a:pPr eaLnBrk="1" hangingPunct="1">
              <a:defRPr/>
            </a:pPr>
            <a:r>
              <a:rPr lang="fr-FR" altLang="fr-FR" dirty="0">
                <a:solidFill>
                  <a:srgbClr val="7030A0"/>
                </a:solidFill>
                <a:latin typeface="Arial" charset="0"/>
              </a:rPr>
              <a:t>Evaluer le critère « </a:t>
            </a:r>
            <a:r>
              <a:rPr lang="fr-FR" altLang="fr-FR" dirty="0" smtClean="0">
                <a:solidFill>
                  <a:srgbClr val="7030A0"/>
                </a:solidFill>
                <a:latin typeface="Arial" charset="0"/>
              </a:rPr>
              <a:t>Composition floristique  : 5 indicateurs</a:t>
            </a:r>
            <a:r>
              <a:rPr lang="fr-FR" altLang="fr-FR" dirty="0">
                <a:solidFill>
                  <a:srgbClr val="7030A0"/>
                </a:solidFill>
                <a:latin typeface="Arial" charset="0"/>
              </a:rPr>
              <a:t> »</a:t>
            </a:r>
          </a:p>
          <a:p>
            <a:pPr eaLnBrk="1" hangingPunct="1">
              <a:defRPr/>
            </a:pPr>
            <a:endParaRPr lang="fr-FR" dirty="0">
              <a:latin typeface="Arial" charset="0"/>
            </a:endParaRPr>
          </a:p>
        </p:txBody>
      </p:sp>
      <p:sp>
        <p:nvSpPr>
          <p:cNvPr id="3" name="ZoneTexte 2"/>
          <p:cNvSpPr txBox="1"/>
          <p:nvPr/>
        </p:nvSpPr>
        <p:spPr>
          <a:xfrm>
            <a:off x="539552" y="4509120"/>
            <a:ext cx="8208912" cy="1200329"/>
          </a:xfrm>
          <a:prstGeom prst="rect">
            <a:avLst/>
          </a:prstGeom>
          <a:noFill/>
        </p:spPr>
        <p:txBody>
          <a:bodyPr wrap="square" rtlCol="0">
            <a:spAutoFit/>
          </a:bodyPr>
          <a:lstStyle/>
          <a:p>
            <a:r>
              <a:rPr lang="fr-FR" dirty="0" smtClean="0"/>
              <a:t>Méthode MNHM : faire des relevés de plantes ciblées pour leur valeur indicatrice des 5 critères, soit une base de 50 plantes </a:t>
            </a:r>
          </a:p>
          <a:p>
            <a:r>
              <a:rPr lang="fr-FR" dirty="0" smtClean="0"/>
              <a:t>Méthode Rel phyto : reconnaissance d’un panel de 150 plantes environ, % de recouvrement à noter et non classe abondance-dominance</a:t>
            </a:r>
            <a:endParaRPr lang="fr-FR" dirty="0"/>
          </a:p>
        </p:txBody>
      </p:sp>
      <p:sp>
        <p:nvSpPr>
          <p:cNvPr id="6" name="ZoneTexte 5"/>
          <p:cNvSpPr txBox="1"/>
          <p:nvPr/>
        </p:nvSpPr>
        <p:spPr>
          <a:xfrm>
            <a:off x="291803" y="772833"/>
            <a:ext cx="8064896" cy="3416320"/>
          </a:xfrm>
          <a:prstGeom prst="rect">
            <a:avLst/>
          </a:prstGeom>
          <a:noFill/>
        </p:spPr>
        <p:txBody>
          <a:bodyPr wrap="square" rtlCol="0">
            <a:spAutoFit/>
          </a:bodyPr>
          <a:lstStyle/>
          <a:p>
            <a:r>
              <a:rPr lang="fr-FR" dirty="0" smtClean="0"/>
              <a:t>Présence d’espèces </a:t>
            </a:r>
            <a:r>
              <a:rPr lang="fr-FR" dirty="0" err="1" smtClean="0"/>
              <a:t>eutrophiles</a:t>
            </a:r>
            <a:r>
              <a:rPr lang="fr-FR" dirty="0" smtClean="0"/>
              <a:t> : % d’espèces « </a:t>
            </a:r>
            <a:r>
              <a:rPr lang="fr-FR" dirty="0" err="1" smtClean="0"/>
              <a:t>eutrophiles</a:t>
            </a:r>
            <a:r>
              <a:rPr lang="fr-FR" dirty="0" smtClean="0"/>
              <a:t> » sur une liste à déterminer</a:t>
            </a:r>
          </a:p>
          <a:p>
            <a:endParaRPr lang="fr-FR" dirty="0"/>
          </a:p>
          <a:p>
            <a:r>
              <a:rPr lang="fr-FR" dirty="0" smtClean="0"/>
              <a:t>Présence d’espèces indicatrices du régime agropastoral : % d’espèce IRA sur liste nationale</a:t>
            </a:r>
          </a:p>
          <a:p>
            <a:endParaRPr lang="fr-FR" dirty="0"/>
          </a:p>
          <a:p>
            <a:r>
              <a:rPr lang="fr-FR" dirty="0" smtClean="0"/>
              <a:t>Recouvrement du </a:t>
            </a:r>
            <a:r>
              <a:rPr lang="fr-FR" dirty="0" err="1" smtClean="0"/>
              <a:t>Brachypode</a:t>
            </a:r>
            <a:r>
              <a:rPr lang="fr-FR" dirty="0" smtClean="0"/>
              <a:t> : % de recouvrement</a:t>
            </a:r>
          </a:p>
          <a:p>
            <a:endParaRPr lang="fr-FR" dirty="0"/>
          </a:p>
          <a:p>
            <a:r>
              <a:rPr lang="fr-FR" dirty="0" smtClean="0"/>
              <a:t>Recouvrement des espèces d’ourlets : somme des recouvrements d’espèces sur liste nationale</a:t>
            </a:r>
          </a:p>
          <a:p>
            <a:endParaRPr lang="fr-FR" dirty="0"/>
          </a:p>
          <a:p>
            <a:r>
              <a:rPr lang="fr-FR" dirty="0" smtClean="0"/>
              <a:t>Espèces allochtones envahissantes : 3 classes sur liste à déterminer</a:t>
            </a:r>
            <a:endParaRPr lang="fr-FR" dirty="0"/>
          </a:p>
        </p:txBody>
      </p:sp>
      <p:grpSp>
        <p:nvGrpSpPr>
          <p:cNvPr id="2" name="Groupe 1"/>
          <p:cNvGrpSpPr/>
          <p:nvPr/>
        </p:nvGrpSpPr>
        <p:grpSpPr>
          <a:xfrm>
            <a:off x="827584" y="692696"/>
            <a:ext cx="6993334" cy="5755714"/>
            <a:chOff x="950665" y="908720"/>
            <a:chExt cx="6993334" cy="5755714"/>
          </a:xfrm>
        </p:grpSpPr>
        <p:pic>
          <p:nvPicPr>
            <p:cNvPr id="133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665" y="908720"/>
              <a:ext cx="6993334" cy="575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2014" y="5079439"/>
              <a:ext cx="2068512"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2">
            <a:extLst>
              <a:ext uri="{28A0092B-C50C-407E-A947-70E740481C1C}">
                <a14:useLocalDpi xmlns:a14="http://schemas.microsoft.com/office/drawing/2010/main" val="0"/>
              </a:ext>
            </a:extLst>
          </a:blip>
          <a:srcRect l="5519" t="26971" r="13057" b="27666"/>
          <a:stretch>
            <a:fillRect/>
          </a:stretch>
        </p:blipFill>
        <p:spPr bwMode="auto">
          <a:xfrm>
            <a:off x="147638" y="1484313"/>
            <a:ext cx="8816975" cy="393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ZoneTexte 3"/>
          <p:cNvSpPr txBox="1">
            <a:spLocks noChangeArrowheads="1"/>
          </p:cNvSpPr>
          <p:nvPr/>
        </p:nvSpPr>
        <p:spPr bwMode="auto">
          <a:xfrm>
            <a:off x="415925" y="910060"/>
            <a:ext cx="828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600" dirty="0" smtClean="0"/>
              <a:t>VELOSNES-OTHE  -  Mise en place de pâturage entre les 2 sessions de relevés</a:t>
            </a:r>
            <a:endParaRPr lang="fr-FR" altLang="fr-FR" sz="1600" dirty="0"/>
          </a:p>
          <a:p>
            <a:pPr algn="ctr" eaLnBrk="1" hangingPunct="1">
              <a:spcBef>
                <a:spcPct val="0"/>
              </a:spcBef>
              <a:buFontTx/>
              <a:buNone/>
            </a:pPr>
            <a:endParaRPr lang="fr-FR" altLang="fr-FR" sz="1600" dirty="0"/>
          </a:p>
        </p:txBody>
      </p:sp>
      <p:sp>
        <p:nvSpPr>
          <p:cNvPr id="4" name="Ellipse 3"/>
          <p:cNvSpPr/>
          <p:nvPr/>
        </p:nvSpPr>
        <p:spPr>
          <a:xfrm>
            <a:off x="5220072" y="3244851"/>
            <a:ext cx="1584325" cy="1512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5" name="Ellipse 4"/>
          <p:cNvSpPr/>
          <p:nvPr/>
        </p:nvSpPr>
        <p:spPr>
          <a:xfrm>
            <a:off x="684213" y="3284538"/>
            <a:ext cx="1584325" cy="1512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6" name="ZoneTexte 5"/>
          <p:cNvSpPr txBox="1"/>
          <p:nvPr/>
        </p:nvSpPr>
        <p:spPr>
          <a:xfrm>
            <a:off x="755576" y="5414963"/>
            <a:ext cx="7065105" cy="523220"/>
          </a:xfrm>
          <a:prstGeom prst="rect">
            <a:avLst/>
          </a:prstGeom>
          <a:noFill/>
        </p:spPr>
        <p:txBody>
          <a:bodyPr wrap="square" rtlCol="0">
            <a:spAutoFit/>
          </a:bodyPr>
          <a:lstStyle/>
          <a:p>
            <a:r>
              <a:rPr lang="fr-FR" sz="1400" dirty="0" smtClean="0">
                <a:solidFill>
                  <a:schemeClr val="bg1">
                    <a:lumMod val="65000"/>
                  </a:schemeClr>
                </a:solidFill>
              </a:rPr>
              <a:t>Approche par analyses des relevés </a:t>
            </a:r>
            <a:r>
              <a:rPr lang="fr-FR" sz="1400" dirty="0" err="1" smtClean="0">
                <a:solidFill>
                  <a:schemeClr val="bg1">
                    <a:lumMod val="65000"/>
                  </a:schemeClr>
                </a:solidFill>
              </a:rPr>
              <a:t>phytosociologiques</a:t>
            </a:r>
            <a:r>
              <a:rPr lang="fr-FR" sz="1400" dirty="0" smtClean="0">
                <a:solidFill>
                  <a:schemeClr val="bg1">
                    <a:lumMod val="65000"/>
                  </a:schemeClr>
                </a:solidFill>
              </a:rPr>
              <a:t> : Evaluation scientifique du Site </a:t>
            </a:r>
            <a:r>
              <a:rPr lang="fr-FR" sz="1400" dirty="0" err="1" smtClean="0">
                <a:solidFill>
                  <a:schemeClr val="bg1">
                    <a:lumMod val="65000"/>
                  </a:schemeClr>
                </a:solidFill>
              </a:rPr>
              <a:t>Natura</a:t>
            </a:r>
            <a:r>
              <a:rPr lang="fr-FR" sz="1400" dirty="0" smtClean="0">
                <a:solidFill>
                  <a:schemeClr val="bg1">
                    <a:lumMod val="65000"/>
                  </a:schemeClr>
                </a:solidFill>
              </a:rPr>
              <a:t> 2000 de la Vallée de la Chiers 2013 G Gama</a:t>
            </a:r>
            <a:endParaRPr lang="fr-FR" sz="1400" dirty="0">
              <a:solidFill>
                <a:schemeClr val="bg1">
                  <a:lumMod val="65000"/>
                </a:schemeClr>
              </a:solidFill>
            </a:endParaRPr>
          </a:p>
        </p:txBody>
      </p:sp>
      <p:sp>
        <p:nvSpPr>
          <p:cNvPr id="7" name="ZoneTexte 6"/>
          <p:cNvSpPr txBox="1"/>
          <p:nvPr/>
        </p:nvSpPr>
        <p:spPr>
          <a:xfrm>
            <a:off x="285526" y="172469"/>
            <a:ext cx="7823423" cy="646331"/>
          </a:xfrm>
          <a:prstGeom prst="rect">
            <a:avLst/>
          </a:prstGeom>
          <a:noFill/>
        </p:spPr>
        <p:txBody>
          <a:bodyPr wrap="square">
            <a:spAutoFit/>
          </a:bodyPr>
          <a:lstStyle/>
          <a:p>
            <a:pPr eaLnBrk="1" hangingPunct="1">
              <a:defRPr/>
            </a:pPr>
            <a:r>
              <a:rPr lang="fr-FR" altLang="fr-FR" dirty="0">
                <a:solidFill>
                  <a:srgbClr val="7030A0"/>
                </a:solidFill>
                <a:latin typeface="Arial" charset="0"/>
              </a:rPr>
              <a:t>Evaluer le critère « </a:t>
            </a:r>
            <a:r>
              <a:rPr lang="fr-FR" altLang="fr-FR" dirty="0" smtClean="0">
                <a:solidFill>
                  <a:srgbClr val="7030A0"/>
                </a:solidFill>
                <a:latin typeface="Arial" charset="0"/>
              </a:rPr>
              <a:t>Composition floristique  : 5 indicateurs</a:t>
            </a:r>
            <a:r>
              <a:rPr lang="fr-FR" altLang="fr-FR" dirty="0">
                <a:solidFill>
                  <a:srgbClr val="7030A0"/>
                </a:solidFill>
                <a:latin typeface="Arial" charset="0"/>
              </a:rPr>
              <a:t> »</a:t>
            </a:r>
          </a:p>
          <a:p>
            <a:pPr eaLnBrk="1" hangingPunct="1">
              <a:defRPr/>
            </a:pPr>
            <a:endParaRPr lang="fr-FR"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l="8559" t="18877" r="5508" b="24934"/>
          <a:stretch>
            <a:fillRect/>
          </a:stretch>
        </p:blipFill>
        <p:spPr bwMode="auto">
          <a:xfrm>
            <a:off x="0" y="1212850"/>
            <a:ext cx="9190379" cy="480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ZoneTexte 2"/>
          <p:cNvSpPr txBox="1">
            <a:spLocks noChangeArrowheads="1"/>
          </p:cNvSpPr>
          <p:nvPr/>
        </p:nvSpPr>
        <p:spPr bwMode="auto">
          <a:xfrm>
            <a:off x="1763688" y="872332"/>
            <a:ext cx="828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600" dirty="0" smtClean="0"/>
              <a:t>VILLECLOYE – Mise en place de pâturage après 2000</a:t>
            </a:r>
            <a:endParaRPr lang="fr-FR" altLang="fr-FR" sz="1600" dirty="0"/>
          </a:p>
          <a:p>
            <a:pPr eaLnBrk="1" hangingPunct="1">
              <a:spcBef>
                <a:spcPct val="0"/>
              </a:spcBef>
              <a:buFontTx/>
              <a:buNone/>
            </a:pPr>
            <a:endParaRPr lang="fr-FR" altLang="fr-FR" sz="1600" dirty="0"/>
          </a:p>
        </p:txBody>
      </p:sp>
      <p:cxnSp>
        <p:nvCxnSpPr>
          <p:cNvPr id="4" name="Connecteur droit 3"/>
          <p:cNvCxnSpPr/>
          <p:nvPr/>
        </p:nvCxnSpPr>
        <p:spPr>
          <a:xfrm>
            <a:off x="4248150" y="1700213"/>
            <a:ext cx="863600" cy="792162"/>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flipV="1">
            <a:off x="4248150" y="1700213"/>
            <a:ext cx="863600" cy="792162"/>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Ellipse 1"/>
          <p:cNvSpPr/>
          <p:nvPr/>
        </p:nvSpPr>
        <p:spPr>
          <a:xfrm>
            <a:off x="5582614" y="3347939"/>
            <a:ext cx="1728787" cy="176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7" name="Ellipse 6"/>
          <p:cNvSpPr/>
          <p:nvPr/>
        </p:nvSpPr>
        <p:spPr>
          <a:xfrm>
            <a:off x="2059032" y="1393727"/>
            <a:ext cx="1727200" cy="176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9" name="Ellipse 8"/>
          <p:cNvSpPr/>
          <p:nvPr/>
        </p:nvSpPr>
        <p:spPr>
          <a:xfrm>
            <a:off x="5573668" y="1396900"/>
            <a:ext cx="1728787" cy="17668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0" name="Ellipse 9"/>
          <p:cNvSpPr/>
          <p:nvPr/>
        </p:nvSpPr>
        <p:spPr>
          <a:xfrm>
            <a:off x="7382023" y="1412776"/>
            <a:ext cx="1728788" cy="176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2" name="Ellipse 11"/>
          <p:cNvSpPr/>
          <p:nvPr/>
        </p:nvSpPr>
        <p:spPr>
          <a:xfrm>
            <a:off x="3703636" y="3373388"/>
            <a:ext cx="1728787" cy="176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1" name="ZoneTexte 10"/>
          <p:cNvSpPr txBox="1"/>
          <p:nvPr/>
        </p:nvSpPr>
        <p:spPr>
          <a:xfrm>
            <a:off x="285526" y="172469"/>
            <a:ext cx="7823423" cy="646331"/>
          </a:xfrm>
          <a:prstGeom prst="rect">
            <a:avLst/>
          </a:prstGeom>
          <a:noFill/>
        </p:spPr>
        <p:txBody>
          <a:bodyPr wrap="square">
            <a:spAutoFit/>
          </a:bodyPr>
          <a:lstStyle/>
          <a:p>
            <a:pPr eaLnBrk="1" hangingPunct="1">
              <a:defRPr/>
            </a:pPr>
            <a:r>
              <a:rPr lang="fr-FR" altLang="fr-FR" dirty="0">
                <a:solidFill>
                  <a:srgbClr val="7030A0"/>
                </a:solidFill>
                <a:latin typeface="Arial" charset="0"/>
              </a:rPr>
              <a:t>Evaluer le critère « </a:t>
            </a:r>
            <a:r>
              <a:rPr lang="fr-FR" altLang="fr-FR" dirty="0" smtClean="0">
                <a:solidFill>
                  <a:srgbClr val="7030A0"/>
                </a:solidFill>
                <a:latin typeface="Arial" charset="0"/>
              </a:rPr>
              <a:t>Composition floristique  : 5 indicateurs</a:t>
            </a:r>
            <a:r>
              <a:rPr lang="fr-FR" altLang="fr-FR" dirty="0">
                <a:solidFill>
                  <a:srgbClr val="7030A0"/>
                </a:solidFill>
                <a:latin typeface="Arial" charset="0"/>
              </a:rPr>
              <a:t> »</a:t>
            </a:r>
          </a:p>
          <a:p>
            <a:pPr eaLnBrk="1" hangingPunct="1">
              <a:defRPr/>
            </a:pPr>
            <a:endParaRPr lang="fr-FR"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0"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8113" y="79375"/>
            <a:ext cx="268605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ZoneTexte 1"/>
          <p:cNvSpPr txBox="1">
            <a:spLocks noChangeArrowheads="1"/>
          </p:cNvSpPr>
          <p:nvPr/>
        </p:nvSpPr>
        <p:spPr bwMode="auto">
          <a:xfrm>
            <a:off x="755650" y="476250"/>
            <a:ext cx="5732463"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p>
          <a:p>
            <a:pPr eaLnBrk="1" hangingPunct="1">
              <a:spcBef>
                <a:spcPct val="0"/>
              </a:spcBef>
              <a:buFontTx/>
              <a:buNone/>
            </a:pPr>
            <a:r>
              <a:rPr lang="fr-FR" altLang="fr-FR" sz="2400"/>
              <a:t>Indicateur ‘activité des coprophages’</a:t>
            </a:r>
          </a:p>
          <a:p>
            <a:pPr eaLnBrk="1" hangingPunct="1">
              <a:spcBef>
                <a:spcPct val="0"/>
              </a:spcBef>
              <a:buFontTx/>
              <a:buNone/>
            </a:pPr>
            <a:endParaRPr lang="fr-FR" altLang="fr-FR" sz="1800"/>
          </a:p>
          <a:p>
            <a:pPr eaLnBrk="1" hangingPunct="1">
              <a:spcBef>
                <a:spcPct val="0"/>
              </a:spcBef>
              <a:buFontTx/>
              <a:buNone/>
            </a:pPr>
            <a:r>
              <a:rPr lang="fr-FR" altLang="fr-FR" sz="1800" b="1"/>
              <a:t>Un </a:t>
            </a:r>
            <a:r>
              <a:rPr lang="fr-FR" altLang="fr-FR" sz="2000" b="1"/>
              <a:t>œil sur une pression trop souvent oubliée mais catastrophique</a:t>
            </a:r>
          </a:p>
          <a:p>
            <a:pPr eaLnBrk="1" hangingPunct="1">
              <a:spcBef>
                <a:spcPct val="0"/>
              </a:spcBef>
              <a:buFontTx/>
              <a:buNone/>
            </a:pPr>
            <a:r>
              <a:rPr lang="fr-FR" altLang="fr-FR" sz="2000"/>
              <a:t>Très rapide, peu de compétences nécessaires</a:t>
            </a:r>
          </a:p>
          <a:p>
            <a:pPr eaLnBrk="1" hangingPunct="1">
              <a:spcBef>
                <a:spcPct val="0"/>
              </a:spcBef>
              <a:buFontTx/>
              <a:buNone/>
            </a:pPr>
            <a:endParaRPr lang="fr-FR" altLang="fr-FR" sz="2000"/>
          </a:p>
          <a:p>
            <a:pPr eaLnBrk="1" hangingPunct="1">
              <a:spcBef>
                <a:spcPct val="0"/>
              </a:spcBef>
              <a:buFontTx/>
              <a:buNone/>
            </a:pPr>
            <a:endParaRPr lang="fr-FR" altLang="fr-FR" sz="2000"/>
          </a:p>
          <a:p>
            <a:pPr eaLnBrk="1" hangingPunct="1">
              <a:spcBef>
                <a:spcPct val="0"/>
              </a:spcBef>
              <a:buFontTx/>
              <a:buNone/>
            </a:pPr>
            <a:endParaRPr lang="fr-FR" altLang="fr-FR" sz="2000"/>
          </a:p>
          <a:p>
            <a:pPr eaLnBrk="1" hangingPunct="1">
              <a:spcBef>
                <a:spcPct val="0"/>
              </a:spcBef>
              <a:buFontTx/>
              <a:buNone/>
            </a:pPr>
            <a:endParaRPr lang="fr-FR" altLang="fr-FR" sz="2000"/>
          </a:p>
          <a:p>
            <a:pPr eaLnBrk="1" hangingPunct="1">
              <a:spcBef>
                <a:spcPct val="0"/>
              </a:spcBef>
              <a:buFontTx/>
              <a:buNone/>
            </a:pPr>
            <a:endParaRPr lang="fr-FR" altLang="fr-FR" sz="2000"/>
          </a:p>
          <a:p>
            <a:pPr eaLnBrk="1" hangingPunct="1">
              <a:spcBef>
                <a:spcPct val="0"/>
              </a:spcBef>
              <a:buFontTx/>
              <a:buNone/>
            </a:pPr>
            <a:r>
              <a:rPr lang="fr-FR" altLang="fr-FR" sz="2000" u="sng"/>
              <a:t>Perspectives </a:t>
            </a:r>
            <a:r>
              <a:rPr lang="fr-FR" altLang="fr-FR" sz="2000"/>
              <a:t>:</a:t>
            </a:r>
          </a:p>
          <a:p>
            <a:pPr eaLnBrk="1" hangingPunct="1">
              <a:spcBef>
                <a:spcPct val="0"/>
              </a:spcBef>
              <a:buFontTx/>
              <a:buNone/>
            </a:pPr>
            <a:r>
              <a:rPr lang="fr-FR" altLang="fr-FR" sz="2000"/>
              <a:t>	- calibrer le seuil régional pour rassurer l’observateur</a:t>
            </a:r>
          </a:p>
          <a:p>
            <a:pPr eaLnBrk="1" hangingPunct="1">
              <a:spcBef>
                <a:spcPct val="0"/>
              </a:spcBef>
              <a:buFontTx/>
              <a:buNone/>
            </a:pPr>
            <a:r>
              <a:rPr lang="fr-FR" altLang="fr-FR" sz="2000"/>
              <a:t>	- calibrer pour le crottin de moutons</a:t>
            </a:r>
          </a:p>
          <a:p>
            <a:pPr eaLnBrk="1" hangingPunct="1">
              <a:spcBef>
                <a:spcPct val="0"/>
              </a:spcBef>
              <a:buFontTx/>
              <a:buNone/>
            </a:pPr>
            <a:endParaRPr lang="fr-FR" altLang="fr-FR" sz="2000"/>
          </a:p>
          <a:p>
            <a:pPr eaLnBrk="1" hangingPunct="1">
              <a:spcBef>
                <a:spcPct val="0"/>
              </a:spcBef>
              <a:buFontTx/>
              <a:buNone/>
            </a:pPr>
            <a:r>
              <a:rPr lang="fr-FR" altLang="fr-FR" sz="2000"/>
              <a:t>	&gt; 2019 ? : étude / rédaction du protocole</a:t>
            </a:r>
          </a:p>
          <a:p>
            <a:pPr eaLnBrk="1" hangingPunct="1">
              <a:spcBef>
                <a:spcPct val="0"/>
              </a:spcBef>
              <a:buFontTx/>
              <a:buNone/>
            </a:pPr>
            <a:r>
              <a:rPr lang="fr-FR" altLang="fr-FR" sz="2000"/>
              <a:t>	&gt; 2020 : à vous de jouer !</a:t>
            </a:r>
          </a:p>
        </p:txBody>
      </p:sp>
      <p:graphicFrame>
        <p:nvGraphicFramePr>
          <p:cNvPr id="6" name="Tableau 5"/>
          <p:cNvGraphicFramePr>
            <a:graphicFrameLocks noGrp="1"/>
          </p:cNvGraphicFramePr>
          <p:nvPr/>
        </p:nvGraphicFramePr>
        <p:xfrm>
          <a:off x="1042988" y="2708275"/>
          <a:ext cx="4654551" cy="874713"/>
        </p:xfrm>
        <a:graphic>
          <a:graphicData uri="http://schemas.openxmlformats.org/drawingml/2006/table">
            <a:tbl>
              <a:tblPr firstRow="1" firstCol="1" bandRow="1">
                <a:tableStyleId>{5C22544A-7EE6-4342-B048-85BDC9FD1C3A}</a:tableStyleId>
              </a:tblPr>
              <a:tblGrid>
                <a:gridCol w="1368152"/>
                <a:gridCol w="1734882"/>
                <a:gridCol w="1551517"/>
              </a:tblGrid>
              <a:tr h="213341">
                <a:tc>
                  <a:txBody>
                    <a:bodyPr/>
                    <a:lstStyle/>
                    <a:p>
                      <a:pPr algn="just">
                        <a:spcAft>
                          <a:spcPts val="0"/>
                        </a:spcAft>
                      </a:pPr>
                      <a:r>
                        <a:rPr lang="fr-FR" sz="1100" dirty="0">
                          <a:solidFill>
                            <a:schemeClr val="tx1"/>
                          </a:solidFill>
                          <a:effectLst/>
                        </a:rPr>
                        <a:t>état</a:t>
                      </a:r>
                      <a:endParaRPr lang="fr-FR" sz="1100" dirty="0">
                        <a:solidFill>
                          <a:schemeClr val="tx1"/>
                        </a:solidFill>
                        <a:effectLst/>
                        <a:latin typeface="Arial"/>
                        <a:ea typeface="Times New Roman"/>
                      </a:endParaRPr>
                    </a:p>
                  </a:txBody>
                  <a:tcPr marL="68589" marR="68589" marT="0" marB="0"/>
                </a:tc>
                <a:tc>
                  <a:txBody>
                    <a:bodyPr/>
                    <a:lstStyle/>
                    <a:p>
                      <a:pPr algn="just">
                        <a:spcAft>
                          <a:spcPts val="0"/>
                        </a:spcAft>
                      </a:pPr>
                      <a:r>
                        <a:rPr lang="fr-FR" sz="1100">
                          <a:solidFill>
                            <a:schemeClr val="tx1"/>
                          </a:solidFill>
                          <a:effectLst/>
                        </a:rPr>
                        <a:t>Etat de conservation</a:t>
                      </a:r>
                      <a:endParaRPr lang="fr-FR" sz="1100">
                        <a:solidFill>
                          <a:schemeClr val="tx1"/>
                        </a:solidFill>
                        <a:effectLst/>
                        <a:latin typeface="Arial"/>
                        <a:ea typeface="Times New Roman"/>
                      </a:endParaRPr>
                    </a:p>
                  </a:txBody>
                  <a:tcPr marL="68589" marR="68589" marT="0" marB="0"/>
                </a:tc>
                <a:tc>
                  <a:txBody>
                    <a:bodyPr/>
                    <a:lstStyle/>
                    <a:p>
                      <a:pPr algn="just">
                        <a:spcAft>
                          <a:spcPts val="0"/>
                        </a:spcAft>
                      </a:pPr>
                      <a:r>
                        <a:rPr lang="fr-FR" sz="1100">
                          <a:solidFill>
                            <a:schemeClr val="tx1"/>
                          </a:solidFill>
                          <a:effectLst/>
                        </a:rPr>
                        <a:t>Note</a:t>
                      </a:r>
                      <a:endParaRPr lang="fr-FR" sz="1100">
                        <a:solidFill>
                          <a:schemeClr val="tx1"/>
                        </a:solidFill>
                        <a:effectLst/>
                        <a:latin typeface="Arial"/>
                        <a:ea typeface="Times New Roman"/>
                      </a:endParaRPr>
                    </a:p>
                  </a:txBody>
                  <a:tcPr marL="68589" marR="68589" marT="0" marB="0"/>
                </a:tc>
              </a:tr>
              <a:tr h="330686">
                <a:tc>
                  <a:txBody>
                    <a:bodyPr/>
                    <a:lstStyle/>
                    <a:p>
                      <a:pPr algn="ctr">
                        <a:spcAft>
                          <a:spcPts val="0"/>
                        </a:spcAft>
                      </a:pPr>
                      <a:r>
                        <a:rPr lang="fr-FR" sz="1100" dirty="0">
                          <a:solidFill>
                            <a:schemeClr val="tx1"/>
                          </a:solidFill>
                          <a:effectLst/>
                        </a:rPr>
                        <a:t>Activité</a:t>
                      </a:r>
                      <a:endParaRPr lang="fr-FR" sz="1100" dirty="0">
                        <a:solidFill>
                          <a:schemeClr val="tx1"/>
                        </a:solidFill>
                        <a:effectLst/>
                        <a:latin typeface="Arial"/>
                        <a:ea typeface="Times New Roman"/>
                      </a:endParaRPr>
                    </a:p>
                  </a:txBody>
                  <a:tcPr marL="68589" marR="68589" marT="0" marB="0">
                    <a:solidFill>
                      <a:srgbClr val="92D050"/>
                    </a:solidFill>
                  </a:tcPr>
                </a:tc>
                <a:tc>
                  <a:txBody>
                    <a:bodyPr/>
                    <a:lstStyle/>
                    <a:p>
                      <a:pPr algn="ctr">
                        <a:spcAft>
                          <a:spcPts val="0"/>
                        </a:spcAft>
                      </a:pPr>
                      <a:r>
                        <a:rPr lang="fr-FR" sz="1100" dirty="0">
                          <a:solidFill>
                            <a:schemeClr val="tx1"/>
                          </a:solidFill>
                          <a:effectLst/>
                        </a:rPr>
                        <a:t>EC favorable</a:t>
                      </a:r>
                      <a:endParaRPr lang="fr-FR" sz="1100" dirty="0">
                        <a:solidFill>
                          <a:schemeClr val="tx1"/>
                        </a:solidFill>
                        <a:effectLst/>
                        <a:latin typeface="Arial"/>
                        <a:ea typeface="Times New Roman"/>
                      </a:endParaRPr>
                    </a:p>
                  </a:txBody>
                  <a:tcPr marL="68589" marR="68589" marT="0" marB="0">
                    <a:solidFill>
                      <a:srgbClr val="92D050"/>
                    </a:solidFill>
                  </a:tcPr>
                </a:tc>
                <a:tc>
                  <a:txBody>
                    <a:bodyPr/>
                    <a:lstStyle/>
                    <a:p>
                      <a:pPr algn="ctr">
                        <a:spcAft>
                          <a:spcPts val="0"/>
                        </a:spcAft>
                      </a:pPr>
                      <a:r>
                        <a:rPr lang="fr-FR" sz="1100" dirty="0">
                          <a:solidFill>
                            <a:schemeClr val="tx1"/>
                          </a:solidFill>
                          <a:effectLst/>
                        </a:rPr>
                        <a:t>0</a:t>
                      </a:r>
                      <a:endParaRPr lang="fr-FR" sz="1100" dirty="0">
                        <a:solidFill>
                          <a:schemeClr val="tx1"/>
                        </a:solidFill>
                        <a:effectLst/>
                        <a:latin typeface="Arial"/>
                        <a:ea typeface="Times New Roman"/>
                      </a:endParaRPr>
                    </a:p>
                  </a:txBody>
                  <a:tcPr marL="68589" marR="68589" marT="0" marB="0">
                    <a:solidFill>
                      <a:srgbClr val="92D050"/>
                    </a:solidFill>
                  </a:tcPr>
                </a:tc>
              </a:tr>
              <a:tr h="330686">
                <a:tc>
                  <a:txBody>
                    <a:bodyPr/>
                    <a:lstStyle/>
                    <a:p>
                      <a:pPr algn="ctr">
                        <a:spcAft>
                          <a:spcPts val="0"/>
                        </a:spcAft>
                      </a:pPr>
                      <a:r>
                        <a:rPr lang="fr-FR" sz="1100" dirty="0">
                          <a:solidFill>
                            <a:schemeClr val="tx1"/>
                          </a:solidFill>
                          <a:effectLst/>
                        </a:rPr>
                        <a:t>Aucune activité</a:t>
                      </a:r>
                      <a:endParaRPr lang="fr-FR" sz="1100" dirty="0">
                        <a:solidFill>
                          <a:schemeClr val="tx1"/>
                        </a:solidFill>
                        <a:effectLst/>
                        <a:latin typeface="Arial"/>
                        <a:ea typeface="Times New Roman"/>
                      </a:endParaRPr>
                    </a:p>
                  </a:txBody>
                  <a:tcPr marL="68589" marR="68589" marT="0" marB="0">
                    <a:solidFill>
                      <a:srgbClr val="FF0000"/>
                    </a:solidFill>
                  </a:tcPr>
                </a:tc>
                <a:tc>
                  <a:txBody>
                    <a:bodyPr/>
                    <a:lstStyle/>
                    <a:p>
                      <a:pPr algn="ctr">
                        <a:spcAft>
                          <a:spcPts val="0"/>
                        </a:spcAft>
                      </a:pPr>
                      <a:r>
                        <a:rPr lang="fr-FR" sz="1100" dirty="0">
                          <a:solidFill>
                            <a:schemeClr val="tx1"/>
                          </a:solidFill>
                          <a:effectLst/>
                        </a:rPr>
                        <a:t>EC mauvais</a:t>
                      </a:r>
                      <a:endParaRPr lang="fr-FR" sz="1100" dirty="0">
                        <a:solidFill>
                          <a:schemeClr val="tx1"/>
                        </a:solidFill>
                        <a:effectLst/>
                        <a:latin typeface="Arial"/>
                        <a:ea typeface="Times New Roman"/>
                      </a:endParaRPr>
                    </a:p>
                  </a:txBody>
                  <a:tcPr marL="68589" marR="68589" marT="0" marB="0">
                    <a:solidFill>
                      <a:srgbClr val="FF0000"/>
                    </a:solidFill>
                  </a:tcPr>
                </a:tc>
                <a:tc>
                  <a:txBody>
                    <a:bodyPr/>
                    <a:lstStyle/>
                    <a:p>
                      <a:pPr algn="ctr">
                        <a:spcAft>
                          <a:spcPts val="0"/>
                        </a:spcAft>
                      </a:pPr>
                      <a:r>
                        <a:rPr lang="fr-FR" sz="1100" dirty="0">
                          <a:solidFill>
                            <a:schemeClr val="tx1"/>
                          </a:solidFill>
                          <a:effectLst/>
                        </a:rPr>
                        <a:t>-5</a:t>
                      </a:r>
                      <a:endParaRPr lang="fr-FR" sz="1100" dirty="0">
                        <a:solidFill>
                          <a:schemeClr val="tx1"/>
                        </a:solidFill>
                        <a:effectLst/>
                        <a:latin typeface="Arial"/>
                        <a:ea typeface="Times New Roman"/>
                      </a:endParaRPr>
                    </a:p>
                  </a:txBody>
                  <a:tcPr marL="68589" marR="68589" marT="0" marB="0">
                    <a:solidFill>
                      <a:srgbClr val="FF0000"/>
                    </a:solidFill>
                  </a:tcPr>
                </a:tc>
              </a:tr>
            </a:tbl>
          </a:graphicData>
        </a:graphic>
      </p:graphicFrame>
      <p:pic>
        <p:nvPicPr>
          <p:cNvPr id="2070"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6525" y="3357563"/>
            <a:ext cx="264953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07950" y="188913"/>
            <a:ext cx="6192838" cy="922337"/>
          </a:xfrm>
          <a:prstGeom prst="rect">
            <a:avLst/>
          </a:prstGeom>
          <a:noFill/>
        </p:spPr>
        <p:txBody>
          <a:bodyPr>
            <a:spAutoFit/>
          </a:bodyPr>
          <a:lstStyle/>
          <a:p>
            <a:pPr eaLnBrk="1" hangingPunct="1">
              <a:defRPr/>
            </a:pPr>
            <a:r>
              <a:rPr lang="fr-FR" altLang="fr-FR" dirty="0">
                <a:solidFill>
                  <a:srgbClr val="7030A0"/>
                </a:solidFill>
                <a:latin typeface="Arial" charset="0"/>
              </a:rPr>
              <a:t>Evaluer le critère « Composition faunistique – Coprophages »</a:t>
            </a:r>
          </a:p>
          <a:p>
            <a:pPr eaLnBrk="1" hangingPunct="1">
              <a:defRPr/>
            </a:pPr>
            <a:endParaRPr lang="fr-FR" dirty="0">
              <a:latin typeface="Arial" charset="0"/>
            </a:endParaRPr>
          </a:p>
        </p:txBody>
      </p:sp>
    </p:spTree>
    <p:extLst>
      <p:ext uri="{BB962C8B-B14F-4D97-AF65-F5344CB8AC3E}">
        <p14:creationId xmlns:p14="http://schemas.microsoft.com/office/powerpoint/2010/main" val="21967544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oneTexte 1"/>
          <p:cNvSpPr txBox="1">
            <a:spLocks noChangeArrowheads="1"/>
          </p:cNvSpPr>
          <p:nvPr/>
        </p:nvSpPr>
        <p:spPr bwMode="auto">
          <a:xfrm>
            <a:off x="735013" y="1052513"/>
            <a:ext cx="5732462"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a:t>Indicateur ‘gros coléoptères exigeants ’</a:t>
            </a:r>
          </a:p>
          <a:p>
            <a:pPr eaLnBrk="1" hangingPunct="1">
              <a:spcBef>
                <a:spcPct val="0"/>
              </a:spcBef>
              <a:buFontTx/>
              <a:buNone/>
            </a:pPr>
            <a:endParaRPr lang="fr-FR" altLang="fr-FR" sz="2400"/>
          </a:p>
          <a:p>
            <a:pPr eaLnBrk="1" hangingPunct="1">
              <a:spcBef>
                <a:spcPct val="0"/>
              </a:spcBef>
              <a:buFontTx/>
              <a:buNone/>
            </a:pPr>
            <a:endParaRPr lang="fr-FR" altLang="fr-FR" sz="2000"/>
          </a:p>
          <a:p>
            <a:pPr eaLnBrk="1" hangingPunct="1">
              <a:spcBef>
                <a:spcPct val="0"/>
              </a:spcBef>
              <a:buFontTx/>
              <a:buNone/>
            </a:pPr>
            <a:r>
              <a:rPr lang="fr-FR" altLang="fr-FR" sz="2000" b="1"/>
              <a:t>Peu efficace dans le domaine lorrain : concerne seulement 2 espèces devenues rares</a:t>
            </a:r>
          </a:p>
          <a:p>
            <a:pPr eaLnBrk="1" hangingPunct="1">
              <a:spcBef>
                <a:spcPct val="0"/>
              </a:spcBef>
              <a:buFontTx/>
              <a:buNone/>
            </a:pPr>
            <a:endParaRPr lang="fr-FR" altLang="fr-FR" sz="2000" b="1"/>
          </a:p>
          <a:p>
            <a:pPr eaLnBrk="1" hangingPunct="1">
              <a:spcBef>
                <a:spcPct val="0"/>
              </a:spcBef>
              <a:buFontTx/>
              <a:buNone/>
            </a:pPr>
            <a:r>
              <a:rPr lang="fr-FR" altLang="fr-FR" sz="2000" b="1"/>
              <a:t>Protocole assez lourd</a:t>
            </a:r>
          </a:p>
          <a:p>
            <a:pPr eaLnBrk="1" hangingPunct="1">
              <a:spcBef>
                <a:spcPct val="0"/>
              </a:spcBef>
              <a:buFontTx/>
              <a:buNone/>
            </a:pPr>
            <a:r>
              <a:rPr lang="fr-FR" altLang="fr-FR" sz="2000" b="1"/>
              <a:t>	</a:t>
            </a:r>
            <a:r>
              <a:rPr lang="fr-FR" altLang="fr-FR" sz="2000"/>
              <a:t>&gt;&gt; en profiter pour mettre en place une analyse basée sur le cortège élargi  aux Scarabaeoidea</a:t>
            </a:r>
          </a:p>
          <a:p>
            <a:pPr eaLnBrk="1" hangingPunct="1">
              <a:spcBef>
                <a:spcPct val="0"/>
              </a:spcBef>
              <a:buFontTx/>
              <a:buNone/>
            </a:pPr>
            <a:endParaRPr lang="fr-FR" altLang="fr-FR" sz="2000"/>
          </a:p>
          <a:p>
            <a:pPr eaLnBrk="1" hangingPunct="1">
              <a:spcBef>
                <a:spcPct val="0"/>
              </a:spcBef>
              <a:buFontTx/>
              <a:buNone/>
            </a:pPr>
            <a:endParaRPr lang="fr-FR" altLang="fr-FR" sz="2000"/>
          </a:p>
          <a:p>
            <a:pPr eaLnBrk="1" hangingPunct="1">
              <a:spcBef>
                <a:spcPct val="0"/>
              </a:spcBef>
              <a:buFontTx/>
              <a:buNone/>
            </a:pPr>
            <a:r>
              <a:rPr lang="fr-FR" altLang="fr-FR" sz="2000"/>
              <a:t>?? Attendre les pistes ADNe</a:t>
            </a:r>
          </a:p>
          <a:p>
            <a:pPr eaLnBrk="1" hangingPunct="1">
              <a:spcBef>
                <a:spcPct val="0"/>
              </a:spcBef>
              <a:buFontTx/>
              <a:buNone/>
            </a:pPr>
            <a:r>
              <a:rPr lang="fr-FR" altLang="fr-FR" sz="2000"/>
              <a:t>	</a:t>
            </a:r>
            <a:r>
              <a:rPr lang="fr-FR" altLang="fr-FR" sz="2000">
                <a:hlinkClick r:id="rId2"/>
              </a:rPr>
              <a:t>http://scarab-obs.fr/</a:t>
            </a:r>
            <a:endParaRPr lang="fr-FR" altLang="fr-FR" sz="2000"/>
          </a:p>
          <a:p>
            <a:pPr eaLnBrk="1" hangingPunct="1">
              <a:spcBef>
                <a:spcPct val="0"/>
              </a:spcBef>
              <a:buFontTx/>
              <a:buNone/>
            </a:pPr>
            <a:endParaRPr lang="fr-FR" altLang="fr-FR" sz="2000"/>
          </a:p>
        </p:txBody>
      </p:sp>
      <p:pic>
        <p:nvPicPr>
          <p:cNvPr id="3075" name="Picture 2" descr="Christian Berquer - Geotrupes spiniger - réf. 186763 (1000 x 660 pixels, 213 k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163" y="0"/>
            <a:ext cx="2763837"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descr="O:\GER-PHOTO\PHOTOTHEQUE\Especes photos\Faune\Coleopteres\Copris_lunaris_pict01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163" y="3725863"/>
            <a:ext cx="2808287"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107950" y="188913"/>
            <a:ext cx="6192838" cy="922337"/>
          </a:xfrm>
          <a:prstGeom prst="rect">
            <a:avLst/>
          </a:prstGeom>
          <a:noFill/>
        </p:spPr>
        <p:txBody>
          <a:bodyPr>
            <a:spAutoFit/>
          </a:bodyPr>
          <a:lstStyle/>
          <a:p>
            <a:pPr eaLnBrk="1" hangingPunct="1">
              <a:defRPr/>
            </a:pPr>
            <a:r>
              <a:rPr lang="fr-FR" altLang="fr-FR" dirty="0">
                <a:solidFill>
                  <a:srgbClr val="7030A0"/>
                </a:solidFill>
                <a:latin typeface="Arial" charset="0"/>
              </a:rPr>
              <a:t>Evaluer le critère « Composition faunistique – Coprophages »</a:t>
            </a:r>
          </a:p>
          <a:p>
            <a:pPr eaLnBrk="1" hangingPunct="1">
              <a:defRPr/>
            </a:pPr>
            <a:endParaRPr lang="fr-FR" dirty="0">
              <a:latin typeface="Arial" charset="0"/>
            </a:endParaRPr>
          </a:p>
        </p:txBody>
      </p:sp>
    </p:spTree>
    <p:extLst>
      <p:ext uri="{BB962C8B-B14F-4D97-AF65-F5344CB8AC3E}">
        <p14:creationId xmlns:p14="http://schemas.microsoft.com/office/powerpoint/2010/main" val="6080000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oneTexte 1"/>
          <p:cNvSpPr txBox="1">
            <a:spLocks noChangeArrowheads="1"/>
          </p:cNvSpPr>
          <p:nvPr/>
        </p:nvSpPr>
        <p:spPr bwMode="auto">
          <a:xfrm>
            <a:off x="735013" y="1052513"/>
            <a:ext cx="5565775" cy="5386387"/>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fr-FR" sz="2400" dirty="0" smtClean="0"/>
              <a:t>Indicateur ‘couleur’</a:t>
            </a:r>
          </a:p>
          <a:p>
            <a:pPr eaLnBrk="1" hangingPunct="1">
              <a:defRPr/>
            </a:pPr>
            <a:endParaRPr lang="fr-FR" altLang="fr-FR" sz="2000" dirty="0" smtClean="0"/>
          </a:p>
          <a:p>
            <a:pPr eaLnBrk="1" hangingPunct="1">
              <a:defRPr/>
            </a:pPr>
            <a:r>
              <a:rPr lang="fr-FR" altLang="fr-FR" sz="2000" dirty="0" smtClean="0"/>
              <a:t>Très simple mais</a:t>
            </a:r>
          </a:p>
          <a:p>
            <a:pPr marL="342900" indent="-342900" eaLnBrk="1" hangingPunct="1">
              <a:buFontTx/>
              <a:buChar char="-"/>
              <a:defRPr/>
            </a:pPr>
            <a:r>
              <a:rPr lang="fr-FR" altLang="fr-FR" sz="2000" dirty="0" smtClean="0"/>
              <a:t>Doit faire l’objet d’un temps spécifique (non couplé à </a:t>
            </a:r>
            <a:r>
              <a:rPr lang="fr-FR" altLang="fr-FR" sz="2000" dirty="0" err="1" smtClean="0"/>
              <a:t>bota</a:t>
            </a:r>
            <a:r>
              <a:rPr lang="fr-FR" altLang="fr-FR" sz="2000" dirty="0" smtClean="0"/>
              <a:t> par ex.)</a:t>
            </a:r>
          </a:p>
          <a:p>
            <a:pPr marL="342900" indent="-342900" eaLnBrk="1" hangingPunct="1">
              <a:buFontTx/>
              <a:buChar char="-"/>
              <a:defRPr/>
            </a:pPr>
            <a:r>
              <a:rPr lang="fr-FR" altLang="fr-FR" sz="2000" dirty="0" smtClean="0"/>
              <a:t>peu précis sur la catégorisation des pressions</a:t>
            </a:r>
          </a:p>
          <a:p>
            <a:pPr marL="342900" indent="-342900" eaLnBrk="1" hangingPunct="1">
              <a:buFontTx/>
              <a:buChar char="-"/>
              <a:defRPr/>
            </a:pPr>
            <a:r>
              <a:rPr lang="fr-FR" altLang="fr-FR" sz="2000" dirty="0" smtClean="0"/>
              <a:t>risques de mauvaise évaluation sur les </a:t>
            </a:r>
            <a:r>
              <a:rPr lang="fr-FR" altLang="fr-FR" sz="2000" u="sng" dirty="0" smtClean="0"/>
              <a:t>pelouses</a:t>
            </a:r>
            <a:r>
              <a:rPr lang="fr-FR" altLang="fr-FR" sz="2000" dirty="0" smtClean="0"/>
              <a:t> (non identification de dérive prairiale des pelouses… </a:t>
            </a:r>
            <a:r>
              <a:rPr lang="fr-FR" altLang="fr-FR" sz="2000" dirty="0" err="1" smtClean="0"/>
              <a:t>pb</a:t>
            </a:r>
            <a:r>
              <a:rPr lang="fr-FR" altLang="fr-FR" sz="2000" dirty="0" smtClean="0"/>
              <a:t> des ‘bleu’ et ‘marron’)</a:t>
            </a:r>
          </a:p>
          <a:p>
            <a:pPr marL="342900" indent="-342900" eaLnBrk="1" hangingPunct="1">
              <a:buFontTx/>
              <a:buChar char="-"/>
              <a:defRPr/>
            </a:pPr>
            <a:r>
              <a:rPr lang="fr-FR" altLang="fr-FR" sz="2000" dirty="0" smtClean="0"/>
              <a:t>Moins précis spatialement avec complexification de la mosaïque locale d’habitat</a:t>
            </a:r>
          </a:p>
          <a:p>
            <a:pPr eaLnBrk="1" hangingPunct="1">
              <a:defRPr/>
            </a:pPr>
            <a:r>
              <a:rPr lang="fr-FR" altLang="fr-FR" sz="2000" dirty="0" smtClean="0"/>
              <a:t>- Intéressant en prairies (alluviales) mais cortège pauvre en lorraine</a:t>
            </a:r>
          </a:p>
          <a:p>
            <a:pPr eaLnBrk="1" hangingPunct="1">
              <a:defRPr/>
            </a:pPr>
            <a:endParaRPr lang="fr-FR" altLang="fr-FR" sz="2000" dirty="0" smtClean="0"/>
          </a:p>
        </p:txBody>
      </p:sp>
      <p:sp>
        <p:nvSpPr>
          <p:cNvPr id="8" name="ZoneTexte 7"/>
          <p:cNvSpPr txBox="1"/>
          <p:nvPr/>
        </p:nvSpPr>
        <p:spPr>
          <a:xfrm>
            <a:off x="107950" y="188913"/>
            <a:ext cx="6192838" cy="922337"/>
          </a:xfrm>
          <a:prstGeom prst="rect">
            <a:avLst/>
          </a:prstGeom>
          <a:noFill/>
        </p:spPr>
        <p:txBody>
          <a:bodyPr>
            <a:spAutoFit/>
          </a:bodyPr>
          <a:lstStyle/>
          <a:p>
            <a:pPr eaLnBrk="1" hangingPunct="1">
              <a:defRPr/>
            </a:pPr>
            <a:r>
              <a:rPr lang="fr-FR" altLang="fr-FR" dirty="0">
                <a:solidFill>
                  <a:srgbClr val="7030A0"/>
                </a:solidFill>
                <a:latin typeface="Arial" charset="0"/>
              </a:rPr>
              <a:t>Evaluer le critère « Composition faunistique – Lépidoptères diurnes »</a:t>
            </a:r>
          </a:p>
          <a:p>
            <a:pPr eaLnBrk="1" hangingPunct="1">
              <a:defRPr/>
            </a:pPr>
            <a:endParaRPr lang="fr-FR" dirty="0">
              <a:latin typeface="Arial" charset="0"/>
            </a:endParaRPr>
          </a:p>
        </p:txBody>
      </p:sp>
      <p:pic>
        <p:nvPicPr>
          <p:cNvPr id="4100" name="Picture 2" descr="Canigou - Polyommatus (Polyommatus) icarus - réf. 56358 (900 x 675 pixels, 219 k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300" y="671513"/>
            <a:ext cx="2932113"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Françoise Peyrissat - Polyommatus (Lysandra) bellargus - réf. 183146 (450 x 463 pixels, 189 k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2870200"/>
            <a:ext cx="2922588"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1344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88578"/>
            <a:ext cx="8229600" cy="508918"/>
          </a:xfrm>
        </p:spPr>
        <p:txBody>
          <a:bodyPr/>
          <a:lstStyle/>
          <a:p>
            <a:r>
              <a:rPr lang="fr-FR" sz="2400" smtClean="0"/>
              <a:t>Besoin d’évaluation l’état de conservation ? Pourquoi ?</a:t>
            </a:r>
            <a:endParaRPr lang="fr-FR" sz="2400" dirty="0"/>
          </a:p>
        </p:txBody>
      </p:sp>
      <p:sp>
        <p:nvSpPr>
          <p:cNvPr id="4" name="ZoneTexte 3"/>
          <p:cNvSpPr txBox="1"/>
          <p:nvPr/>
        </p:nvSpPr>
        <p:spPr>
          <a:xfrm>
            <a:off x="611560" y="1052736"/>
            <a:ext cx="8360890" cy="2246769"/>
          </a:xfrm>
          <a:prstGeom prst="rect">
            <a:avLst/>
          </a:prstGeom>
          <a:noFill/>
        </p:spPr>
        <p:txBody>
          <a:bodyPr wrap="square" rtlCol="0">
            <a:spAutoFit/>
          </a:bodyPr>
          <a:lstStyle/>
          <a:p>
            <a:endParaRPr lang="fr-FR" sz="1400" dirty="0"/>
          </a:p>
          <a:p>
            <a:r>
              <a:rPr lang="fr-FR" sz="1600" b="1" dirty="0"/>
              <a:t>Cadre juridique : la Directive Oiseaux (1979) et la Directive Habitats-Faune-Flore (1992) Objectifs </a:t>
            </a:r>
            <a:r>
              <a:rPr lang="fr-FR" sz="1600" dirty="0"/>
              <a:t>: la conservation de toutes les espèces d’oiseaux sauvages (DO) et le maintien ou le rétablissement dans un état de conservation favorable des espèces et habitats d’intérêt communautaire (DHFF). </a:t>
            </a:r>
          </a:p>
          <a:p>
            <a:endParaRPr lang="fr-FR" sz="1600" dirty="0"/>
          </a:p>
          <a:p>
            <a:r>
              <a:rPr lang="fr-FR" sz="1600" b="1" dirty="0"/>
              <a:t>Pour la DHFF : </a:t>
            </a:r>
            <a:r>
              <a:rPr lang="fr-FR" sz="1600" dirty="0"/>
              <a:t>mise en place d’une surveillance de l’état de conservation (art. 11) et rapports réguliers (art. 17) </a:t>
            </a:r>
          </a:p>
          <a:p>
            <a:endParaRPr lang="fr-FR" sz="1400" dirty="0" smtClean="0"/>
          </a:p>
        </p:txBody>
      </p:sp>
      <p:sp>
        <p:nvSpPr>
          <p:cNvPr id="5" name="ZoneTexte 4"/>
          <p:cNvSpPr txBox="1"/>
          <p:nvPr/>
        </p:nvSpPr>
        <p:spPr>
          <a:xfrm>
            <a:off x="611560" y="4005064"/>
            <a:ext cx="7524328" cy="1477328"/>
          </a:xfrm>
          <a:prstGeom prst="rect">
            <a:avLst/>
          </a:prstGeom>
          <a:noFill/>
        </p:spPr>
        <p:txBody>
          <a:bodyPr wrap="square" rtlCol="0">
            <a:spAutoFit/>
          </a:bodyPr>
          <a:lstStyle/>
          <a:p>
            <a:r>
              <a:rPr lang="fr-FR" b="1" dirty="0" smtClean="0">
                <a:solidFill>
                  <a:srgbClr val="FF0000"/>
                </a:solidFill>
              </a:rPr>
              <a:t>2 niveaux opérationnels </a:t>
            </a:r>
            <a:r>
              <a:rPr lang="fr-FR" dirty="0" smtClean="0">
                <a:solidFill>
                  <a:srgbClr val="FF0000"/>
                </a:solidFill>
              </a:rPr>
              <a:t>: </a:t>
            </a:r>
          </a:p>
          <a:p>
            <a:endParaRPr lang="fr-FR" dirty="0">
              <a:solidFill>
                <a:srgbClr val="FF0000"/>
              </a:solidFill>
            </a:endParaRPr>
          </a:p>
          <a:p>
            <a:r>
              <a:rPr lang="fr-FR" dirty="0" smtClean="0">
                <a:solidFill>
                  <a:srgbClr val="FF0000"/>
                </a:solidFill>
              </a:rPr>
              <a:t>La zone biogéographique (continentale) sur la base des FSD compilés</a:t>
            </a:r>
          </a:p>
          <a:p>
            <a:endParaRPr lang="fr-FR" dirty="0" smtClean="0">
              <a:solidFill>
                <a:srgbClr val="FF0000"/>
              </a:solidFill>
            </a:endParaRPr>
          </a:p>
          <a:p>
            <a:r>
              <a:rPr lang="fr-FR" dirty="0" smtClean="0">
                <a:solidFill>
                  <a:srgbClr val="FF0000"/>
                </a:solidFill>
              </a:rPr>
              <a:t>Le site </a:t>
            </a:r>
            <a:r>
              <a:rPr lang="fr-FR" dirty="0" err="1" smtClean="0">
                <a:solidFill>
                  <a:srgbClr val="FF0000"/>
                </a:solidFill>
              </a:rPr>
              <a:t>Natura</a:t>
            </a:r>
            <a:r>
              <a:rPr lang="fr-FR" dirty="0" smtClean="0">
                <a:solidFill>
                  <a:srgbClr val="FF0000"/>
                </a:solidFill>
              </a:rPr>
              <a:t> 2000</a:t>
            </a:r>
            <a:endParaRPr lang="fr-FR" dirty="0">
              <a:solidFill>
                <a:srgbClr val="FF0000"/>
              </a:solidFill>
            </a:endParaRPr>
          </a:p>
        </p:txBody>
      </p:sp>
    </p:spTree>
    <p:extLst>
      <p:ext uri="{BB962C8B-B14F-4D97-AF65-F5344CB8AC3E}">
        <p14:creationId xmlns:p14="http://schemas.microsoft.com/office/powerpoint/2010/main" val="3549695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descr="D:\photos\thema\photos_insectes\Lepidoptera\Zygaena_carniolica_Sarreinsming_JDabry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800" y="500063"/>
            <a:ext cx="2870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ZoneTexte 1"/>
          <p:cNvSpPr txBox="1">
            <a:spLocks noChangeArrowheads="1"/>
          </p:cNvSpPr>
          <p:nvPr/>
        </p:nvSpPr>
        <p:spPr bwMode="auto">
          <a:xfrm>
            <a:off x="735013" y="1052513"/>
            <a:ext cx="54800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dirty="0"/>
              <a:t>Indicateur ‘espèces’</a:t>
            </a:r>
          </a:p>
          <a:p>
            <a:pPr eaLnBrk="1" hangingPunct="1">
              <a:spcBef>
                <a:spcPct val="0"/>
              </a:spcBef>
              <a:buFontTx/>
              <a:buNone/>
            </a:pPr>
            <a:endParaRPr lang="fr-FR" altLang="fr-FR" sz="2400" dirty="0"/>
          </a:p>
          <a:p>
            <a:pPr eaLnBrk="1" hangingPunct="1">
              <a:spcBef>
                <a:spcPct val="0"/>
              </a:spcBef>
              <a:buFontTx/>
              <a:buNone/>
            </a:pPr>
            <a:endParaRPr lang="fr-FR" altLang="fr-FR" sz="2000" dirty="0"/>
          </a:p>
          <a:p>
            <a:pPr eaLnBrk="1" hangingPunct="1">
              <a:spcBef>
                <a:spcPct val="0"/>
              </a:spcBef>
              <a:buFontTx/>
              <a:buNone/>
            </a:pPr>
            <a:r>
              <a:rPr lang="fr-FR" altLang="fr-FR" sz="2000" dirty="0"/>
              <a:t>4 passages (</a:t>
            </a:r>
            <a:r>
              <a:rPr lang="fr-FR" altLang="fr-FR" sz="2000" dirty="0" err="1"/>
              <a:t>chronoventaire</a:t>
            </a:r>
            <a:r>
              <a:rPr lang="fr-FR" altLang="fr-FR" sz="2000" dirty="0"/>
              <a:t> ou parcours)</a:t>
            </a:r>
          </a:p>
          <a:p>
            <a:pPr eaLnBrk="1" hangingPunct="1">
              <a:spcBef>
                <a:spcPct val="0"/>
              </a:spcBef>
              <a:buFontTx/>
              <a:buNone/>
            </a:pPr>
            <a:r>
              <a:rPr lang="fr-FR" altLang="fr-FR" sz="2000" dirty="0"/>
              <a:t>Détermination à l’espèce</a:t>
            </a:r>
          </a:p>
          <a:p>
            <a:pPr eaLnBrk="1" hangingPunct="1">
              <a:spcBef>
                <a:spcPct val="0"/>
              </a:spcBef>
              <a:buFontTx/>
              <a:buNone/>
            </a:pPr>
            <a:endParaRPr lang="fr-FR" altLang="fr-FR" sz="2000" dirty="0"/>
          </a:p>
          <a:p>
            <a:pPr eaLnBrk="1" hangingPunct="1">
              <a:spcBef>
                <a:spcPct val="0"/>
              </a:spcBef>
              <a:buFontTx/>
              <a:buNone/>
            </a:pPr>
            <a:endParaRPr lang="fr-FR" altLang="fr-FR" sz="2000" dirty="0"/>
          </a:p>
          <a:p>
            <a:pPr eaLnBrk="1" hangingPunct="1">
              <a:spcBef>
                <a:spcPct val="0"/>
              </a:spcBef>
              <a:buFontTx/>
              <a:buNone/>
            </a:pPr>
            <a:r>
              <a:rPr lang="fr-FR" altLang="fr-FR" sz="2000" dirty="0"/>
              <a:t>	&gt; utilisation d’une base traits de vie spécialisation des espèces et capacité de dispersion renseignent sur </a:t>
            </a:r>
            <a:r>
              <a:rPr lang="fr-FR" altLang="fr-FR" sz="2000" b="1" dirty="0"/>
              <a:t>l’altération du site et/ou de l’</a:t>
            </a:r>
            <a:r>
              <a:rPr lang="fr-FR" altLang="fr-FR" sz="2000" b="1" dirty="0" err="1"/>
              <a:t>écocomplexe</a:t>
            </a:r>
            <a:endParaRPr lang="fr-FR" altLang="fr-FR" sz="2000" b="1" dirty="0"/>
          </a:p>
          <a:p>
            <a:pPr eaLnBrk="1" hangingPunct="1">
              <a:spcBef>
                <a:spcPct val="0"/>
              </a:spcBef>
              <a:buFontTx/>
              <a:buNone/>
            </a:pPr>
            <a:endParaRPr lang="fr-FR" altLang="fr-FR" sz="2000" b="1" dirty="0"/>
          </a:p>
          <a:p>
            <a:pPr eaLnBrk="1" hangingPunct="1">
              <a:spcBef>
                <a:spcPct val="0"/>
              </a:spcBef>
              <a:buFontTx/>
              <a:buNone/>
            </a:pPr>
            <a:r>
              <a:rPr lang="fr-FR" altLang="fr-FR" sz="2000" dirty="0"/>
              <a:t>Pas compliqué en Lorraine !</a:t>
            </a:r>
          </a:p>
          <a:p>
            <a:pPr eaLnBrk="1" hangingPunct="1">
              <a:spcBef>
                <a:spcPct val="0"/>
              </a:spcBef>
              <a:buFontTx/>
              <a:buNone/>
            </a:pPr>
            <a:r>
              <a:rPr lang="fr-FR" altLang="fr-FR" sz="2000" dirty="0"/>
              <a:t>Seuil à formaliser par lot témoin</a:t>
            </a:r>
          </a:p>
          <a:p>
            <a:pPr eaLnBrk="1" hangingPunct="1">
              <a:spcBef>
                <a:spcPct val="0"/>
              </a:spcBef>
              <a:buFontTx/>
              <a:buNone/>
            </a:pPr>
            <a:r>
              <a:rPr lang="fr-FR" altLang="fr-FR" sz="2000" dirty="0"/>
              <a:t>Lien protocoles/observatoires régionaux et nationaux (ORB, PRA…)</a:t>
            </a:r>
            <a:endParaRPr lang="fr-FR" altLang="fr-FR" sz="2000" b="1" dirty="0"/>
          </a:p>
          <a:p>
            <a:pPr eaLnBrk="1" hangingPunct="1">
              <a:spcBef>
                <a:spcPct val="0"/>
              </a:spcBef>
              <a:buFontTx/>
              <a:buNone/>
            </a:pPr>
            <a:endParaRPr lang="fr-FR" altLang="fr-FR" sz="2000" dirty="0"/>
          </a:p>
        </p:txBody>
      </p:sp>
      <p:sp>
        <p:nvSpPr>
          <p:cNvPr id="8" name="ZoneTexte 7"/>
          <p:cNvSpPr txBox="1"/>
          <p:nvPr/>
        </p:nvSpPr>
        <p:spPr>
          <a:xfrm>
            <a:off x="107950" y="188913"/>
            <a:ext cx="6192838" cy="922337"/>
          </a:xfrm>
          <a:prstGeom prst="rect">
            <a:avLst/>
          </a:prstGeom>
          <a:noFill/>
        </p:spPr>
        <p:txBody>
          <a:bodyPr>
            <a:spAutoFit/>
          </a:bodyPr>
          <a:lstStyle/>
          <a:p>
            <a:pPr eaLnBrk="1" hangingPunct="1">
              <a:defRPr/>
            </a:pPr>
            <a:r>
              <a:rPr lang="fr-FR" altLang="fr-FR" dirty="0">
                <a:solidFill>
                  <a:srgbClr val="7030A0"/>
                </a:solidFill>
                <a:latin typeface="Arial" charset="0"/>
              </a:rPr>
              <a:t>Evaluer le critère « Composition faunistique – Lépidoptères diurnes »</a:t>
            </a:r>
          </a:p>
          <a:p>
            <a:pPr eaLnBrk="1" hangingPunct="1">
              <a:defRPr/>
            </a:pPr>
            <a:endParaRPr lang="fr-FR" dirty="0">
              <a:latin typeface="Arial" charset="0"/>
            </a:endParaRPr>
          </a:p>
        </p:txBody>
      </p:sp>
      <p:pic>
        <p:nvPicPr>
          <p:cNvPr id="5125" name="Picture 6" descr="D:\photos\thema\photos_insectes\Lepidoptera\Euphydryas_aurinia_fontoy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63" y="3143250"/>
            <a:ext cx="2357437"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1" y="1620837"/>
            <a:ext cx="8116246"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06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lstStyle/>
          <a:p>
            <a:r>
              <a:rPr lang="fr-FR" sz="2400" dirty="0" smtClean="0">
                <a:solidFill>
                  <a:srgbClr val="7030A0"/>
                </a:solidFill>
              </a:rPr>
              <a:t>Propositions </a:t>
            </a:r>
            <a:r>
              <a:rPr lang="fr-FR" sz="2400" dirty="0" smtClean="0">
                <a:solidFill>
                  <a:srgbClr val="7030A0"/>
                </a:solidFill>
              </a:rPr>
              <a:t>pour </a:t>
            </a:r>
            <a:r>
              <a:rPr lang="fr-FR" sz="2400" dirty="0" smtClean="0">
                <a:solidFill>
                  <a:srgbClr val="7030A0"/>
                </a:solidFill>
              </a:rPr>
              <a:t>l’EC des </a:t>
            </a:r>
            <a:r>
              <a:rPr lang="fr-FR" sz="2800" dirty="0" smtClean="0">
                <a:solidFill>
                  <a:srgbClr val="7030A0"/>
                </a:solidFill>
              </a:rPr>
              <a:t>Pelouses</a:t>
            </a:r>
            <a:endParaRPr lang="fr-FR" sz="2800" dirty="0">
              <a:solidFill>
                <a:srgbClr val="7030A0"/>
              </a:solidFill>
            </a:endParaRPr>
          </a:p>
        </p:txBody>
      </p:sp>
      <p:sp>
        <p:nvSpPr>
          <p:cNvPr id="3" name="Espace réservé du contenu 2"/>
          <p:cNvSpPr>
            <a:spLocks noGrp="1"/>
          </p:cNvSpPr>
          <p:nvPr>
            <p:ph idx="1"/>
          </p:nvPr>
        </p:nvSpPr>
        <p:spPr>
          <a:xfrm>
            <a:off x="281311" y="1196752"/>
            <a:ext cx="8856984" cy="4781128"/>
          </a:xfrm>
        </p:spPr>
        <p:txBody>
          <a:bodyPr/>
          <a:lstStyle/>
          <a:p>
            <a:pPr marL="0" indent="0">
              <a:buNone/>
            </a:pPr>
            <a:r>
              <a:rPr lang="fr-FR" sz="2000" dirty="0" smtClean="0">
                <a:solidFill>
                  <a:srgbClr val="FF0000"/>
                </a:solidFill>
              </a:rPr>
              <a:t>Définir les états optimaux/favorables </a:t>
            </a:r>
            <a:r>
              <a:rPr lang="fr-FR" sz="2000" dirty="0" smtClean="0"/>
              <a:t>selon potentiel biogéographique, pédologique, l’histoire du site pour chaque association. Proposer des pistes pour définir les </a:t>
            </a:r>
            <a:r>
              <a:rPr lang="fr-FR" sz="2000" dirty="0" smtClean="0">
                <a:solidFill>
                  <a:srgbClr val="FF0000"/>
                </a:solidFill>
              </a:rPr>
              <a:t>états de référence à choisir</a:t>
            </a:r>
            <a:r>
              <a:rPr lang="fr-FR" sz="2000" dirty="0" smtClean="0"/>
              <a:t>.</a:t>
            </a:r>
          </a:p>
          <a:p>
            <a:pPr marL="0" indent="0">
              <a:buNone/>
            </a:pPr>
            <a:endParaRPr lang="fr-FR" sz="2000" dirty="0" smtClean="0"/>
          </a:p>
          <a:p>
            <a:pPr marL="0" indent="0">
              <a:buNone/>
            </a:pPr>
            <a:r>
              <a:rPr lang="fr-FR" sz="2000" dirty="0" smtClean="0"/>
              <a:t>Pour définir les états de conservation :</a:t>
            </a:r>
          </a:p>
          <a:p>
            <a:r>
              <a:rPr lang="fr-FR" sz="2000" dirty="0" smtClean="0"/>
              <a:t>Pratiquer des relevés </a:t>
            </a:r>
            <a:r>
              <a:rPr lang="fr-FR" sz="2000" dirty="0" err="1" smtClean="0"/>
              <a:t>phytosociologiques</a:t>
            </a:r>
            <a:r>
              <a:rPr lang="fr-FR" sz="2000" dirty="0" smtClean="0"/>
              <a:t> </a:t>
            </a:r>
            <a:r>
              <a:rPr lang="fr-FR" sz="2000" dirty="0" err="1" smtClean="0"/>
              <a:t>géolocalisés</a:t>
            </a:r>
            <a:r>
              <a:rPr lang="fr-FR" sz="2000" dirty="0" smtClean="0"/>
              <a:t> diachroniques</a:t>
            </a:r>
          </a:p>
          <a:p>
            <a:pPr marL="0" indent="0">
              <a:buNone/>
            </a:pPr>
            <a:r>
              <a:rPr lang="fr-FR" sz="1600" dirty="0" smtClean="0"/>
              <a:t>Analyser ces relevés par outils statistiques permettant de mieux cerner les dynamiques et les effets de gestion  </a:t>
            </a:r>
            <a:r>
              <a:rPr lang="fr-FR" sz="1600" dirty="0" smtClean="0">
                <a:solidFill>
                  <a:srgbClr val="FF0000"/>
                </a:solidFill>
              </a:rPr>
              <a:t>Définir </a:t>
            </a:r>
            <a:r>
              <a:rPr lang="fr-FR" sz="1600" dirty="0" smtClean="0">
                <a:solidFill>
                  <a:srgbClr val="FF0000"/>
                </a:solidFill>
              </a:rPr>
              <a:t>la liste d’espèces </a:t>
            </a:r>
            <a:r>
              <a:rPr lang="fr-FR" sz="1600" dirty="0" err="1" smtClean="0">
                <a:solidFill>
                  <a:srgbClr val="FF0000"/>
                </a:solidFill>
              </a:rPr>
              <a:t>eutrophiles</a:t>
            </a:r>
            <a:r>
              <a:rPr lang="fr-FR" sz="1600" dirty="0" smtClean="0"/>
              <a:t>, </a:t>
            </a:r>
            <a:r>
              <a:rPr lang="fr-FR" sz="1600" dirty="0" smtClean="0">
                <a:solidFill>
                  <a:srgbClr val="FF0000"/>
                </a:solidFill>
              </a:rPr>
              <a:t>Améliorer les autres listes</a:t>
            </a:r>
          </a:p>
          <a:p>
            <a:r>
              <a:rPr lang="fr-FR" sz="2000" dirty="0" smtClean="0"/>
              <a:t>Appréhender la fragmentation du site (</a:t>
            </a:r>
            <a:r>
              <a:rPr lang="fr-FR" sz="1600" dirty="0" smtClean="0"/>
              <a:t>impact des zones arbustives/boisées sur les </a:t>
            </a:r>
            <a:r>
              <a:rPr lang="fr-FR" sz="1600" dirty="0" err="1" smtClean="0"/>
              <a:t>hab</a:t>
            </a:r>
            <a:r>
              <a:rPr lang="fr-FR" sz="1600" dirty="0" smtClean="0"/>
              <a:t> herbacés</a:t>
            </a:r>
            <a:r>
              <a:rPr lang="fr-FR" sz="2000" dirty="0" smtClean="0"/>
              <a:t>) – </a:t>
            </a:r>
            <a:r>
              <a:rPr lang="fr-FR" sz="1600" dirty="0" smtClean="0">
                <a:solidFill>
                  <a:srgbClr val="FF0000"/>
                </a:solidFill>
              </a:rPr>
              <a:t>Tester une méthode sur SIG</a:t>
            </a:r>
          </a:p>
          <a:p>
            <a:r>
              <a:rPr lang="fr-FR" sz="2000" dirty="0" smtClean="0"/>
              <a:t>Utiliser le protocole STERF car code couleur insuffisant pour le </a:t>
            </a:r>
            <a:r>
              <a:rPr lang="fr-FR" sz="2000" dirty="0" smtClean="0"/>
              <a:t>diagnostic</a:t>
            </a:r>
          </a:p>
          <a:p>
            <a:pPr marL="0" indent="0">
              <a:buNone/>
            </a:pPr>
            <a:r>
              <a:rPr lang="fr-FR" sz="1600" dirty="0"/>
              <a:t>Analyser ces relevés par outils statistiques permettant de mieux cerner les dynamiques et les effets de gestion </a:t>
            </a:r>
            <a:r>
              <a:rPr lang="fr-FR" sz="1600" dirty="0" smtClean="0">
                <a:solidFill>
                  <a:srgbClr val="FF0000"/>
                </a:solidFill>
              </a:rPr>
              <a:t>Définir les listes représentant les seuils de cotation</a:t>
            </a:r>
            <a:endParaRPr lang="fr-FR" sz="1600" dirty="0" smtClean="0">
              <a:solidFill>
                <a:srgbClr val="FF0000"/>
              </a:solidFill>
            </a:endParaRPr>
          </a:p>
          <a:p>
            <a:r>
              <a:rPr lang="fr-FR" sz="2000" dirty="0" smtClean="0"/>
              <a:t>Pour le critère « activité </a:t>
            </a:r>
            <a:r>
              <a:rPr lang="fr-FR" sz="2000" dirty="0" smtClean="0"/>
              <a:t>coprophage » </a:t>
            </a:r>
            <a:r>
              <a:rPr lang="fr-FR" sz="2000" dirty="0" smtClean="0"/>
              <a:t>stabiliser un protocole régional</a:t>
            </a:r>
            <a:endParaRPr lang="fr-FR" sz="2000" dirty="0" smtClean="0"/>
          </a:p>
          <a:p>
            <a:endParaRPr lang="fr-FR" dirty="0"/>
          </a:p>
        </p:txBody>
      </p:sp>
    </p:spTree>
    <p:extLst>
      <p:ext uri="{BB962C8B-B14F-4D97-AF65-F5344CB8AC3E}">
        <p14:creationId xmlns:p14="http://schemas.microsoft.com/office/powerpoint/2010/main" val="1778530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490066"/>
          </a:xfrm>
        </p:spPr>
        <p:txBody>
          <a:bodyPr/>
          <a:lstStyle/>
          <a:p>
            <a:r>
              <a:rPr lang="fr-FR" sz="2400" dirty="0" smtClean="0">
                <a:solidFill>
                  <a:srgbClr val="FF0000"/>
                </a:solidFill>
              </a:rPr>
              <a:t>Identification des habitats</a:t>
            </a:r>
            <a:endParaRPr lang="fr-FR" sz="2400" dirty="0">
              <a:solidFill>
                <a:srgbClr val="FF0000"/>
              </a:solidFill>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980728"/>
            <a:ext cx="3952470" cy="5589240"/>
          </a:xfrm>
          <a:prstGeom prst="rect">
            <a:avLst/>
          </a:prstGeom>
        </p:spPr>
      </p:pic>
      <p:sp>
        <p:nvSpPr>
          <p:cNvPr id="10" name="ZoneTexte 9"/>
          <p:cNvSpPr txBox="1"/>
          <p:nvPr/>
        </p:nvSpPr>
        <p:spPr>
          <a:xfrm>
            <a:off x="4572000" y="1052736"/>
            <a:ext cx="4114800" cy="1477328"/>
          </a:xfrm>
          <a:prstGeom prst="rect">
            <a:avLst/>
          </a:prstGeom>
          <a:noFill/>
        </p:spPr>
        <p:txBody>
          <a:bodyPr wrap="square" rtlCol="0">
            <a:spAutoFit/>
          </a:bodyPr>
          <a:lstStyle/>
          <a:p>
            <a:r>
              <a:rPr lang="fr-FR" dirty="0" smtClean="0"/>
              <a:t>Mars 2018</a:t>
            </a:r>
          </a:p>
          <a:p>
            <a:endParaRPr lang="fr-FR" dirty="0"/>
          </a:p>
          <a:p>
            <a:r>
              <a:rPr lang="fr-FR" dirty="0" smtClean="0"/>
              <a:t>Précisions en vue de mise à jour des fiches génériques des cahiers d’habitats</a:t>
            </a:r>
            <a:endParaRPr lang="fr-FR" dirty="0"/>
          </a:p>
        </p:txBody>
      </p:sp>
      <p:grpSp>
        <p:nvGrpSpPr>
          <p:cNvPr id="12" name="Groupe 11"/>
          <p:cNvGrpSpPr/>
          <p:nvPr/>
        </p:nvGrpSpPr>
        <p:grpSpPr>
          <a:xfrm>
            <a:off x="3779912" y="2348880"/>
            <a:ext cx="5256584" cy="3543493"/>
            <a:chOff x="3779912" y="2348880"/>
            <a:chExt cx="5256584" cy="3543493"/>
          </a:xfrm>
        </p:grpSpPr>
        <p:sp>
          <p:nvSpPr>
            <p:cNvPr id="4" name="ZoneTexte 3"/>
            <p:cNvSpPr txBox="1"/>
            <p:nvPr/>
          </p:nvSpPr>
          <p:spPr>
            <a:xfrm>
              <a:off x="4572000" y="3861048"/>
              <a:ext cx="4464496" cy="2031325"/>
            </a:xfrm>
            <a:prstGeom prst="rect">
              <a:avLst/>
            </a:prstGeom>
            <a:noFill/>
          </p:spPr>
          <p:txBody>
            <a:bodyPr wrap="square" rtlCol="0">
              <a:spAutoFit/>
            </a:bodyPr>
            <a:lstStyle/>
            <a:p>
              <a:r>
                <a:rPr lang="fr-FR" sz="1400" b="1" i="1" dirty="0" err="1"/>
                <a:t>Orchido</a:t>
              </a:r>
              <a:r>
                <a:rPr lang="fr-FR" sz="1400" b="1" i="1" dirty="0"/>
                <a:t> </a:t>
              </a:r>
              <a:r>
                <a:rPr lang="fr-FR" sz="1400" b="1" i="1" dirty="0" err="1"/>
                <a:t>morionis</a:t>
              </a:r>
              <a:r>
                <a:rPr lang="fr-FR" sz="1400" b="1" i="1" dirty="0"/>
                <a:t> – </a:t>
              </a:r>
              <a:r>
                <a:rPr lang="fr-FR" sz="1400" b="1" i="1" dirty="0" err="1"/>
                <a:t>Saxifragetum</a:t>
              </a:r>
              <a:r>
                <a:rPr lang="fr-FR" sz="1400" b="1" i="1" dirty="0"/>
                <a:t> </a:t>
              </a:r>
              <a:r>
                <a:rPr lang="fr-FR" sz="1400" b="1" i="1" dirty="0" err="1"/>
                <a:t>granulatae</a:t>
              </a:r>
              <a:r>
                <a:rPr lang="fr-FR" sz="1400" b="1" i="1" dirty="0"/>
                <a:t> </a:t>
              </a:r>
              <a:r>
                <a:rPr lang="fr-FR" sz="1400" dirty="0"/>
                <a:t>: prairie </a:t>
              </a:r>
              <a:r>
                <a:rPr lang="fr-FR" sz="1400" dirty="0" err="1"/>
                <a:t>fauchee</a:t>
              </a:r>
              <a:r>
                <a:rPr lang="fr-FR" sz="1400" dirty="0"/>
                <a:t> a </a:t>
              </a:r>
              <a:r>
                <a:rPr lang="fr-FR" sz="1400" dirty="0" err="1"/>
                <a:t>sous-paturee</a:t>
              </a:r>
              <a:r>
                <a:rPr lang="fr-FR" sz="1400" dirty="0"/>
                <a:t>, de positionnement </a:t>
              </a:r>
              <a:r>
                <a:rPr lang="fr-FR" sz="1400" dirty="0" err="1" smtClean="0"/>
                <a:t>incertaindans</a:t>
              </a:r>
              <a:r>
                <a:rPr lang="fr-FR" sz="1400" dirty="0" smtClean="0"/>
                <a:t> </a:t>
              </a:r>
              <a:r>
                <a:rPr lang="fr-FR" sz="1400" dirty="0"/>
                <a:t>la classification </a:t>
              </a:r>
              <a:r>
                <a:rPr lang="fr-FR" sz="1400" dirty="0" err="1"/>
                <a:t>phytosociologique</a:t>
              </a:r>
              <a:r>
                <a:rPr lang="fr-FR" sz="1400" dirty="0"/>
                <a:t> et finalement </a:t>
              </a:r>
              <a:r>
                <a:rPr lang="fr-FR" sz="1400" dirty="0" err="1"/>
                <a:t>placee</a:t>
              </a:r>
              <a:r>
                <a:rPr lang="fr-FR" sz="1400" dirty="0"/>
                <a:t> dans les </a:t>
              </a:r>
              <a:r>
                <a:rPr lang="fr-FR" sz="1400" i="1" dirty="0" err="1"/>
                <a:t>Arrhenatheretalia</a:t>
              </a:r>
              <a:r>
                <a:rPr lang="fr-FR" sz="1400" i="1" dirty="0"/>
                <a:t> </a:t>
              </a:r>
              <a:r>
                <a:rPr lang="fr-FR" sz="1400" dirty="0"/>
                <a:t>par de Foucault (2016</a:t>
              </a:r>
              <a:r>
                <a:rPr lang="fr-FR" sz="1400" dirty="0" smtClean="0"/>
                <a:t>),dans </a:t>
              </a:r>
              <a:r>
                <a:rPr lang="fr-FR" sz="1400" dirty="0"/>
                <a:t>une alliance restant a </a:t>
              </a:r>
              <a:r>
                <a:rPr lang="fr-FR" sz="1400" dirty="0" err="1"/>
                <a:t>preciser</a:t>
              </a:r>
              <a:r>
                <a:rPr lang="fr-FR" sz="1400" dirty="0"/>
                <a:t> (rapproche provisoirement du </a:t>
              </a:r>
              <a:r>
                <a:rPr lang="fr-FR" sz="1400" i="1" dirty="0" err="1"/>
                <a:t>Brachypodio</a:t>
              </a:r>
              <a:r>
                <a:rPr lang="fr-FR" sz="1400" i="1" dirty="0"/>
                <a:t> </a:t>
              </a:r>
              <a:r>
                <a:rPr lang="fr-FR" sz="1400" i="1" dirty="0" smtClean="0"/>
                <a:t>-</a:t>
              </a:r>
              <a:r>
                <a:rPr lang="fr-FR" sz="1400" i="1" dirty="0" err="1" smtClean="0"/>
                <a:t>Centaureion</a:t>
              </a:r>
              <a:r>
                <a:rPr lang="fr-FR" sz="1400" dirty="0"/>
                <a:t>, </a:t>
              </a:r>
              <a:r>
                <a:rPr lang="fr-FR" sz="1400" i="1" dirty="0" err="1" smtClean="0"/>
                <a:t>Brachypodiorupestris</a:t>
              </a:r>
              <a:r>
                <a:rPr lang="fr-FR" sz="1400" i="1" dirty="0" smtClean="0"/>
                <a:t> </a:t>
              </a:r>
              <a:r>
                <a:rPr lang="fr-FR" sz="1400" i="1" dirty="0"/>
                <a:t>– </a:t>
              </a:r>
              <a:r>
                <a:rPr lang="fr-FR" sz="1400" i="1" dirty="0" err="1"/>
                <a:t>Gaudinienion</a:t>
              </a:r>
              <a:r>
                <a:rPr lang="fr-FR" sz="1400" i="1" dirty="0"/>
                <a:t> </a:t>
              </a:r>
              <a:r>
                <a:rPr lang="fr-FR" sz="1400" i="1" dirty="0" err="1"/>
                <a:t>fragilis</a:t>
              </a:r>
              <a:r>
                <a:rPr lang="fr-FR" sz="1400" dirty="0"/>
                <a:t>) ; ce type de prairie de fauche </a:t>
              </a:r>
              <a:r>
                <a:rPr lang="fr-FR" sz="1400" b="1" dirty="0"/>
                <a:t>relève de l’habitat UE 6510 </a:t>
              </a:r>
              <a:r>
                <a:rPr lang="fr-FR" sz="1400" dirty="0"/>
                <a:t>;</a:t>
              </a:r>
            </a:p>
          </p:txBody>
        </p:sp>
        <p:sp>
          <p:nvSpPr>
            <p:cNvPr id="11" name="Flèche courbée vers la droite 10"/>
            <p:cNvSpPr/>
            <p:nvPr/>
          </p:nvSpPr>
          <p:spPr>
            <a:xfrm>
              <a:off x="3779912" y="2348880"/>
              <a:ext cx="792088" cy="2160240"/>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Tree>
    <p:extLst>
      <p:ext uri="{BB962C8B-B14F-4D97-AF65-F5344CB8AC3E}">
        <p14:creationId xmlns:p14="http://schemas.microsoft.com/office/powerpoint/2010/main" val="91912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52"/>
          <p:cNvSpPr>
            <a:spLocks noChangeArrowheads="1"/>
          </p:cNvSpPr>
          <p:nvPr/>
        </p:nvSpPr>
        <p:spPr bwMode="auto">
          <a:xfrm>
            <a:off x="3095625" y="4114800"/>
            <a:ext cx="2543175" cy="530225"/>
          </a:xfrm>
          <a:prstGeom prst="ellipse">
            <a:avLst/>
          </a:prstGeom>
          <a:solidFill>
            <a:srgbClr val="F2DBDB"/>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Orchido morionis-Saxifragetum granulatae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5" name="Zone de texte 93"/>
          <p:cNvSpPr txBox="1">
            <a:spLocks noChangeArrowheads="1"/>
          </p:cNvSpPr>
          <p:nvPr/>
        </p:nvSpPr>
        <p:spPr bwMode="auto">
          <a:xfrm>
            <a:off x="2026443" y="76200"/>
            <a:ext cx="4714875" cy="3429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Schéma systémique 2 : niveau mésophile acidocline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pic>
        <p:nvPicPr>
          <p:cNvPr id="4128" name="Image 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4975" y="1252538"/>
            <a:ext cx="277813" cy="277812"/>
          </a:xfrm>
          <a:prstGeom prst="rect">
            <a:avLst/>
          </a:prstGeom>
          <a:noFill/>
          <a:extLst>
            <a:ext uri="{909E8E84-426E-40DD-AFC4-6F175D3DCCD1}">
              <a14:hiddenFill xmlns:a14="http://schemas.microsoft.com/office/drawing/2010/main">
                <a:solidFill>
                  <a:srgbClr val="FFFFFF"/>
                </a:solidFill>
              </a14:hiddenFill>
            </a:ext>
          </a:extLst>
        </p:spPr>
      </p:pic>
      <p:sp>
        <p:nvSpPr>
          <p:cNvPr id="6" name="Connecteur droit avec flèche 100"/>
          <p:cNvSpPr>
            <a:spLocks noChangeShapeType="1"/>
          </p:cNvSpPr>
          <p:nvPr/>
        </p:nvSpPr>
        <p:spPr bwMode="auto">
          <a:xfrm flipH="1">
            <a:off x="730250" y="457200"/>
            <a:ext cx="12700" cy="5907088"/>
          </a:xfrm>
          <a:prstGeom prst="straightConnector1">
            <a:avLst/>
          </a:prstGeom>
          <a:noFill/>
          <a:ln w="22225">
            <a:solidFill>
              <a:srgbClr val="000000"/>
            </a:solidFill>
            <a:round/>
            <a:headEnd type="triangle" w="lg" len="lg"/>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Connecteur droit avec flèche 97"/>
          <p:cNvSpPr>
            <a:spLocks noChangeShapeType="1"/>
          </p:cNvSpPr>
          <p:nvPr/>
        </p:nvSpPr>
        <p:spPr bwMode="auto">
          <a:xfrm flipH="1">
            <a:off x="-114300" y="4835525"/>
            <a:ext cx="8486775" cy="0"/>
          </a:xfrm>
          <a:prstGeom prst="straightConnector1">
            <a:avLst/>
          </a:prstGeom>
          <a:noFill/>
          <a:ln w="22225">
            <a:solidFill>
              <a:srgbClr val="000000"/>
            </a:solidFill>
            <a:round/>
            <a:headEnd type="triangle" w="lg" len="lg"/>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Connecteur droit avec flèche 104"/>
          <p:cNvSpPr>
            <a:spLocks noChangeShapeType="1"/>
          </p:cNvSpPr>
          <p:nvPr/>
        </p:nvSpPr>
        <p:spPr bwMode="auto">
          <a:xfrm flipV="1">
            <a:off x="4219575" y="1073150"/>
            <a:ext cx="0" cy="561975"/>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Ellipse 94"/>
          <p:cNvSpPr>
            <a:spLocks noChangeArrowheads="1"/>
          </p:cNvSpPr>
          <p:nvPr/>
        </p:nvSpPr>
        <p:spPr bwMode="auto">
          <a:xfrm>
            <a:off x="3248025" y="5405438"/>
            <a:ext cx="2333625" cy="576262"/>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Melampyro pratensis- Holcetea mollis</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0" name="Zone de texte 111"/>
          <p:cNvSpPr txBox="1">
            <a:spLocks noChangeArrowheads="1"/>
          </p:cNvSpPr>
          <p:nvPr/>
        </p:nvSpPr>
        <p:spPr bwMode="auto">
          <a:xfrm>
            <a:off x="366713" y="457200"/>
            <a:ext cx="333375" cy="7000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1"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Eutrophe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1" name="Zone de texte 112"/>
          <p:cNvSpPr txBox="1">
            <a:spLocks noChangeArrowheads="1"/>
          </p:cNvSpPr>
          <p:nvPr/>
        </p:nvSpPr>
        <p:spPr bwMode="auto">
          <a:xfrm>
            <a:off x="396875" y="1490663"/>
            <a:ext cx="333375" cy="8572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1"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Mésotrophe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2" name="Zone de texte 113"/>
          <p:cNvSpPr txBox="1">
            <a:spLocks noChangeArrowheads="1"/>
          </p:cNvSpPr>
          <p:nvPr/>
        </p:nvSpPr>
        <p:spPr bwMode="auto">
          <a:xfrm>
            <a:off x="396875" y="2670175"/>
            <a:ext cx="333375" cy="8572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Oligotrophe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3" name="Zone de texte 114"/>
          <p:cNvSpPr txBox="1">
            <a:spLocks noChangeArrowheads="1"/>
          </p:cNvSpPr>
          <p:nvPr/>
        </p:nvSpPr>
        <p:spPr bwMode="auto">
          <a:xfrm>
            <a:off x="63500" y="798513"/>
            <a:ext cx="333375" cy="24479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1"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Groupements Tertiaires  </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4" name="Zone de texte 115"/>
          <p:cNvSpPr txBox="1">
            <a:spLocks noChangeArrowheads="1"/>
          </p:cNvSpPr>
          <p:nvPr/>
        </p:nvSpPr>
        <p:spPr bwMode="auto">
          <a:xfrm>
            <a:off x="-19050" y="3702050"/>
            <a:ext cx="736600" cy="10001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1"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Groupements originaux (secondaires</a:t>
            </a:r>
            <a:r>
              <a:rPr kumimoji="0" lang="fr-FR" altLang="fr-FR" sz="1000" b="1" i="1"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5" name="Zone de texte 116"/>
          <p:cNvSpPr txBox="1">
            <a:spLocks noChangeArrowheads="1"/>
          </p:cNvSpPr>
          <p:nvPr/>
        </p:nvSpPr>
        <p:spPr bwMode="auto">
          <a:xfrm>
            <a:off x="152400" y="4911725"/>
            <a:ext cx="565150" cy="9239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1" i="1" u="none" strike="noStrike" cap="none" normalizeH="0" baseline="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Absence de gestion </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16" name="Connecteur droit avec flèche 117"/>
          <p:cNvSpPr>
            <a:spLocks noChangeShapeType="1"/>
          </p:cNvSpPr>
          <p:nvPr/>
        </p:nvSpPr>
        <p:spPr bwMode="auto">
          <a:xfrm flipH="1">
            <a:off x="742950" y="2462213"/>
            <a:ext cx="6896100" cy="1587"/>
          </a:xfrm>
          <a:prstGeom prst="straightConnector1">
            <a:avLst/>
          </a:prstGeom>
          <a:noFill/>
          <a:ln w="9525">
            <a:solidFill>
              <a:srgbClr val="000000"/>
            </a:solidFill>
            <a:prstDash val="lgDashDot"/>
            <a:round/>
            <a:headEnd type="none" w="lg" len="lg"/>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Connecteur droit avec flèche 118"/>
          <p:cNvSpPr>
            <a:spLocks noChangeShapeType="1"/>
          </p:cNvSpPr>
          <p:nvPr/>
        </p:nvSpPr>
        <p:spPr bwMode="auto">
          <a:xfrm flipH="1">
            <a:off x="742950" y="1435100"/>
            <a:ext cx="6896100" cy="0"/>
          </a:xfrm>
          <a:prstGeom prst="straightConnector1">
            <a:avLst/>
          </a:prstGeom>
          <a:noFill/>
          <a:ln w="9525">
            <a:solidFill>
              <a:srgbClr val="000000"/>
            </a:solidFill>
            <a:prstDash val="lgDashDot"/>
            <a:round/>
            <a:headEnd type="none" w="lg" len="lg"/>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 name="Connecteur droit avec flèche 119"/>
          <p:cNvSpPr>
            <a:spLocks noChangeShapeType="1"/>
          </p:cNvSpPr>
          <p:nvPr/>
        </p:nvSpPr>
        <p:spPr bwMode="auto">
          <a:xfrm flipH="1">
            <a:off x="733425" y="3559175"/>
            <a:ext cx="6972300" cy="0"/>
          </a:xfrm>
          <a:prstGeom prst="straightConnector1">
            <a:avLst/>
          </a:prstGeom>
          <a:noFill/>
          <a:ln w="9525">
            <a:solidFill>
              <a:srgbClr val="000000"/>
            </a:solidFill>
            <a:prstDash val="lgDashDot"/>
            <a:round/>
            <a:headEnd type="none" w="lg" len="lg"/>
            <a:tailEnd type="non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Zone de texte 123"/>
          <p:cNvSpPr txBox="1">
            <a:spLocks noChangeArrowheads="1"/>
          </p:cNvSpPr>
          <p:nvPr/>
        </p:nvSpPr>
        <p:spPr bwMode="auto">
          <a:xfrm>
            <a:off x="1933575" y="4835525"/>
            <a:ext cx="2085975" cy="361950"/>
          </a:xfrm>
          <a:prstGeom prst="rect">
            <a:avLst/>
          </a:prstGeom>
          <a:solidFill>
            <a:srgbClr val="FFFFFF"/>
          </a:solidFill>
          <a:ln w="19050">
            <a:solidFill>
              <a:srgbClr val="FF0000"/>
            </a:solidFill>
            <a:prstDash val="sysDot"/>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FF0000"/>
                </a:solidFill>
                <a:effectLst/>
                <a:latin typeface="Arial Black" panose="020B0A04020102020204" pitchFamily="34" charset="0"/>
                <a:ea typeface="Times New Roman" panose="02020603050405020304" pitchFamily="18" charset="0"/>
                <a:cs typeface="Times New Roman" panose="02020603050405020304" pitchFamily="18" charset="0"/>
              </a:rPr>
              <a:t>S</a:t>
            </a:r>
            <a:r>
              <a:rPr kumimoji="0" lang="fr-FR" altLang="fr-FR" sz="1100" b="0" i="0" u="none" strike="noStrike" cap="none" normalizeH="0" baseline="0" smtClean="0">
                <a:ln>
                  <a:noFill/>
                </a:ln>
                <a:solidFill>
                  <a:srgbClr val="FF0000"/>
                </a:solidFill>
                <a:effectLst/>
                <a:latin typeface="Arial Black" panose="020B0A04020102020204" pitchFamily="34" charset="0"/>
                <a:ea typeface="Times New Roman" panose="02020603050405020304" pitchFamily="18" charset="0"/>
                <a:cs typeface="Times New Roman" panose="02020603050405020304" pitchFamily="18" charset="0"/>
              </a:rPr>
              <a:t>ur</a:t>
            </a:r>
            <a:r>
              <a:rPr kumimoji="0" lang="fr-FR" altLang="fr-FR" sz="1000" b="0" i="0" u="none" strike="noStrike" cap="none" normalizeH="0" baseline="0" smtClean="0">
                <a:ln>
                  <a:noFill/>
                </a:ln>
                <a:solidFill>
                  <a:srgbClr val="FF0000"/>
                </a:solidFill>
                <a:effectLst/>
                <a:latin typeface="Arial Black" panose="020B0A04020102020204" pitchFamily="34" charset="0"/>
                <a:ea typeface="Times New Roman" panose="02020603050405020304" pitchFamily="18" charset="0"/>
                <a:cs typeface="Times New Roman" panose="02020603050405020304" pitchFamily="18" charset="0"/>
              </a:rPr>
              <a:t> </a:t>
            </a:r>
            <a:r>
              <a:rPr kumimoji="0" lang="fr-FR" altLang="fr-FR" sz="1100" b="0" i="0" u="none" strike="noStrike" cap="none" normalizeH="0" baseline="0" smtClean="0">
                <a:ln>
                  <a:noFill/>
                </a:ln>
                <a:solidFill>
                  <a:srgbClr val="FF0000"/>
                </a:solidFill>
                <a:effectLst/>
                <a:latin typeface="Arial Black" panose="020B0A04020102020204" pitchFamily="34" charset="0"/>
                <a:ea typeface="Times New Roman" panose="02020603050405020304" pitchFamily="18" charset="0"/>
                <a:cs typeface="Times New Roman" panose="02020603050405020304" pitchFamily="18" charset="0"/>
              </a:rPr>
              <a:t>substrat limoneux</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0" name="Connecteur droit avec flèche 125"/>
          <p:cNvSpPr>
            <a:spLocks noChangeShapeType="1"/>
          </p:cNvSpPr>
          <p:nvPr/>
        </p:nvSpPr>
        <p:spPr bwMode="auto">
          <a:xfrm flipV="1">
            <a:off x="4257675" y="3530600"/>
            <a:ext cx="0" cy="381000"/>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12" name="Image 126"/>
          <p:cNvPicPr>
            <a:picLocks noChangeAspect="1" noChangeArrowheads="1"/>
          </p:cNvPicPr>
          <p:nvPr/>
        </p:nvPicPr>
        <p:blipFill>
          <a:blip r:embed="rId3" cstate="print">
            <a:lum bright="-20000" contrast="40000"/>
            <a:extLst>
              <a:ext uri="{28A0092B-C50C-407E-A947-70E740481C1C}">
                <a14:useLocalDpi xmlns:a14="http://schemas.microsoft.com/office/drawing/2010/main" val="0"/>
              </a:ext>
            </a:extLst>
          </a:blip>
          <a:srcRect b="19913"/>
          <a:stretch>
            <a:fillRect/>
          </a:stretch>
        </p:blipFill>
        <p:spPr bwMode="auto">
          <a:xfrm>
            <a:off x="3810000" y="3656013"/>
            <a:ext cx="314325" cy="247650"/>
          </a:xfrm>
          <a:prstGeom prst="rect">
            <a:avLst/>
          </a:prstGeom>
          <a:noFill/>
          <a:extLst>
            <a:ext uri="{909E8E84-426E-40DD-AFC4-6F175D3DCCD1}">
              <a14:hiddenFill xmlns:a14="http://schemas.microsoft.com/office/drawing/2010/main">
                <a:solidFill>
                  <a:srgbClr val="FFFFFF"/>
                </a:solidFill>
              </a14:hiddenFill>
            </a:ext>
          </a:extLst>
        </p:spPr>
      </p:pic>
      <p:pic>
        <p:nvPicPr>
          <p:cNvPr id="4111" name="Image 29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6575" y="2376488"/>
            <a:ext cx="331788" cy="314325"/>
          </a:xfrm>
          <a:prstGeom prst="rect">
            <a:avLst/>
          </a:prstGeom>
          <a:noFill/>
          <a:extLst>
            <a:ext uri="{909E8E84-426E-40DD-AFC4-6F175D3DCCD1}">
              <a14:hiddenFill xmlns:a14="http://schemas.microsoft.com/office/drawing/2010/main">
                <a:solidFill>
                  <a:srgbClr val="FFFFFF"/>
                </a:solidFill>
              </a14:hiddenFill>
            </a:ext>
          </a:extLst>
        </p:spPr>
      </p:pic>
      <p:pic>
        <p:nvPicPr>
          <p:cNvPr id="4110" name="Image 29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6575" y="3559175"/>
            <a:ext cx="331788" cy="314325"/>
          </a:xfrm>
          <a:prstGeom prst="rect">
            <a:avLst/>
          </a:prstGeom>
          <a:noFill/>
          <a:extLst>
            <a:ext uri="{909E8E84-426E-40DD-AFC4-6F175D3DCCD1}">
              <a14:hiddenFill xmlns:a14="http://schemas.microsoft.com/office/drawing/2010/main">
                <a:solidFill>
                  <a:srgbClr val="FFFFFF"/>
                </a:solidFill>
              </a14:hiddenFill>
            </a:ext>
          </a:extLst>
        </p:spPr>
      </p:pic>
      <p:sp>
        <p:nvSpPr>
          <p:cNvPr id="21" name="Connecteur droit avec flèche 297"/>
          <p:cNvSpPr>
            <a:spLocks noChangeShapeType="1"/>
          </p:cNvSpPr>
          <p:nvPr/>
        </p:nvSpPr>
        <p:spPr bwMode="auto">
          <a:xfrm flipV="1">
            <a:off x="4248150" y="2341563"/>
            <a:ext cx="0" cy="457200"/>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8" name="Image 29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9950" y="2378075"/>
            <a:ext cx="331788" cy="314325"/>
          </a:xfrm>
          <a:prstGeom prst="rect">
            <a:avLst/>
          </a:prstGeom>
          <a:noFill/>
          <a:extLst>
            <a:ext uri="{909E8E84-426E-40DD-AFC4-6F175D3DCCD1}">
              <a14:hiddenFill xmlns:a14="http://schemas.microsoft.com/office/drawing/2010/main">
                <a:solidFill>
                  <a:srgbClr val="FFFFFF"/>
                </a:solidFill>
              </a14:hiddenFill>
            </a:ext>
          </a:extLst>
        </p:spPr>
      </p:pic>
      <p:pic>
        <p:nvPicPr>
          <p:cNvPr id="4107" name="Image 300"/>
          <p:cNvPicPr>
            <a:picLocks noChangeAspect="1" noChangeArrowheads="1"/>
          </p:cNvPicPr>
          <p:nvPr/>
        </p:nvPicPr>
        <p:blipFill>
          <a:blip r:embed="rId3" cstate="print">
            <a:lum bright="-20000" contrast="40000"/>
            <a:extLst>
              <a:ext uri="{28A0092B-C50C-407E-A947-70E740481C1C}">
                <a14:useLocalDpi xmlns:a14="http://schemas.microsoft.com/office/drawing/2010/main" val="0"/>
              </a:ext>
            </a:extLst>
          </a:blip>
          <a:srcRect b="19913"/>
          <a:stretch>
            <a:fillRect/>
          </a:stretch>
        </p:blipFill>
        <p:spPr bwMode="auto">
          <a:xfrm>
            <a:off x="3808413" y="2416175"/>
            <a:ext cx="314325" cy="247650"/>
          </a:xfrm>
          <a:prstGeom prst="rect">
            <a:avLst/>
          </a:prstGeom>
          <a:noFill/>
          <a:extLst>
            <a:ext uri="{909E8E84-426E-40DD-AFC4-6F175D3DCCD1}">
              <a14:hiddenFill xmlns:a14="http://schemas.microsoft.com/office/drawing/2010/main">
                <a:solidFill>
                  <a:srgbClr val="FFFFFF"/>
                </a:solidFill>
              </a14:hiddenFill>
            </a:ext>
          </a:extLst>
        </p:spPr>
      </p:pic>
      <p:sp>
        <p:nvSpPr>
          <p:cNvPr id="22" name="Accolade fermante 302"/>
          <p:cNvSpPr>
            <a:spLocks/>
          </p:cNvSpPr>
          <p:nvPr/>
        </p:nvSpPr>
        <p:spPr bwMode="auto">
          <a:xfrm>
            <a:off x="7915275" y="3559175"/>
            <a:ext cx="247650" cy="1143000"/>
          </a:xfrm>
          <a:prstGeom prst="rightBrace">
            <a:avLst>
              <a:gd name="adj1" fmla="val 8333"/>
              <a:gd name="adj2" fmla="val 50000"/>
            </a:avLst>
          </a:prstGeom>
          <a:noFill/>
          <a:ln w="25400">
            <a:solidFill>
              <a:srgbClr val="00B05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fr-FR"/>
          </a:p>
        </p:txBody>
      </p:sp>
      <p:sp>
        <p:nvSpPr>
          <p:cNvPr id="23" name="Text Box 9"/>
          <p:cNvSpPr txBox="1">
            <a:spLocks noChangeArrowheads="1"/>
          </p:cNvSpPr>
          <p:nvPr/>
        </p:nvSpPr>
        <p:spPr bwMode="auto">
          <a:xfrm>
            <a:off x="8162925" y="3854450"/>
            <a:ext cx="1190625" cy="61912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HABITAT DE PELOUSE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4" name="Accolade fermante 303"/>
          <p:cNvSpPr>
            <a:spLocks/>
          </p:cNvSpPr>
          <p:nvPr/>
        </p:nvSpPr>
        <p:spPr bwMode="auto">
          <a:xfrm>
            <a:off x="7915275" y="457200"/>
            <a:ext cx="247650" cy="3009900"/>
          </a:xfrm>
          <a:prstGeom prst="rightBrace">
            <a:avLst>
              <a:gd name="adj1" fmla="val 8328"/>
              <a:gd name="adj2" fmla="val 50000"/>
            </a:avLst>
          </a:prstGeom>
          <a:noFill/>
          <a:ln w="25400">
            <a:solidFill>
              <a:srgbClr val="00B05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fr-FR"/>
          </a:p>
        </p:txBody>
      </p:sp>
      <p:sp>
        <p:nvSpPr>
          <p:cNvPr id="25" name="Zone de texte 2"/>
          <p:cNvSpPr txBox="1">
            <a:spLocks noChangeArrowheads="1"/>
          </p:cNvSpPr>
          <p:nvPr/>
        </p:nvSpPr>
        <p:spPr bwMode="auto">
          <a:xfrm>
            <a:off x="8210550" y="1492250"/>
            <a:ext cx="1190625" cy="8763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HABITAT DE PRAIRIE DE FAUCHE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6" name="Ellipse 288"/>
          <p:cNvSpPr>
            <a:spLocks noChangeArrowheads="1"/>
          </p:cNvSpPr>
          <p:nvPr/>
        </p:nvSpPr>
        <p:spPr bwMode="auto">
          <a:xfrm>
            <a:off x="3209925" y="2806700"/>
            <a:ext cx="2200275" cy="647700"/>
          </a:xfrm>
          <a:prstGeom prst="ellipse">
            <a:avLst/>
          </a:prstGeom>
          <a:solidFill>
            <a:srgbClr val="F2DBDB"/>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Stellario gramineae-Festucetum rubrae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7" name="Ellipse 289"/>
          <p:cNvSpPr>
            <a:spLocks noChangeArrowheads="1"/>
          </p:cNvSpPr>
          <p:nvPr/>
        </p:nvSpPr>
        <p:spPr bwMode="auto">
          <a:xfrm>
            <a:off x="3248025" y="1654175"/>
            <a:ext cx="2028825" cy="619125"/>
          </a:xfrm>
          <a:prstGeom prst="ellipse">
            <a:avLst/>
          </a:prstGeom>
          <a:solidFill>
            <a:srgbClr val="F2DBDB"/>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Luzulo campestris – Brometum mollis</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8" name="Ellipse 290"/>
          <p:cNvSpPr>
            <a:spLocks noChangeArrowheads="1"/>
          </p:cNvSpPr>
          <p:nvPr/>
        </p:nvSpPr>
        <p:spPr bwMode="auto">
          <a:xfrm>
            <a:off x="3135313" y="457200"/>
            <a:ext cx="2274887" cy="558800"/>
          </a:xfrm>
          <a:prstGeom prst="ellipse">
            <a:avLst/>
          </a:prstGeom>
          <a:solidFill>
            <a:srgbClr val="F2DBDB"/>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Luzulo campestris – Cynosuretum cristati</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29" name="Connecteur droit avec flèche 291"/>
          <p:cNvSpPr>
            <a:spLocks noChangeShapeType="1"/>
          </p:cNvSpPr>
          <p:nvPr/>
        </p:nvSpPr>
        <p:spPr bwMode="auto">
          <a:xfrm>
            <a:off x="4343400" y="4664075"/>
            <a:ext cx="0" cy="723900"/>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Accolade fermante 293"/>
          <p:cNvSpPr>
            <a:spLocks/>
          </p:cNvSpPr>
          <p:nvPr/>
        </p:nvSpPr>
        <p:spPr bwMode="auto">
          <a:xfrm>
            <a:off x="7915275" y="5006975"/>
            <a:ext cx="247650" cy="1143000"/>
          </a:xfrm>
          <a:prstGeom prst="rightBrace">
            <a:avLst>
              <a:gd name="adj1" fmla="val 8333"/>
              <a:gd name="adj2" fmla="val 50000"/>
            </a:avLst>
          </a:prstGeom>
          <a:noFill/>
          <a:ln w="25400">
            <a:solidFill>
              <a:srgbClr val="00B05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fr-FR"/>
          </a:p>
        </p:txBody>
      </p:sp>
      <p:sp>
        <p:nvSpPr>
          <p:cNvPr id="31" name="Text Box 1"/>
          <p:cNvSpPr txBox="1">
            <a:spLocks noChangeArrowheads="1"/>
          </p:cNvSpPr>
          <p:nvPr/>
        </p:nvSpPr>
        <p:spPr bwMode="auto">
          <a:xfrm>
            <a:off x="8210550" y="5302250"/>
            <a:ext cx="1190625" cy="619125"/>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HABITAT </a:t>
            </a:r>
            <a:endParaRPr kumimoji="0" lang="fr-FR" altLang="fr-FR" sz="600" b="0" i="0" u="none" strike="noStrike" cap="none" normalizeH="0" baseline="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D’OURLET</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4096" name="Rectangle 3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097" name="Rectangle 5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0" name="ZoneTexte 39"/>
          <p:cNvSpPr txBox="1"/>
          <p:nvPr/>
        </p:nvSpPr>
        <p:spPr>
          <a:xfrm>
            <a:off x="146348" y="6330017"/>
            <a:ext cx="7065105" cy="307777"/>
          </a:xfrm>
          <a:prstGeom prst="rect">
            <a:avLst/>
          </a:prstGeom>
          <a:noFill/>
        </p:spPr>
        <p:txBody>
          <a:bodyPr wrap="square" rtlCol="0">
            <a:spAutoFit/>
          </a:bodyPr>
          <a:lstStyle/>
          <a:p>
            <a:r>
              <a:rPr lang="fr-FR" sz="1400" dirty="0" smtClean="0">
                <a:solidFill>
                  <a:srgbClr val="00B050"/>
                </a:solidFill>
              </a:rPr>
              <a:t>Plaquette : Vos prairies sont elles remarquables ? – à télécharger sur site CEN Lorraine</a:t>
            </a:r>
            <a:endParaRPr lang="fr-FR" sz="1400" dirty="0">
              <a:solidFill>
                <a:srgbClr val="00B050"/>
              </a:solidFill>
            </a:endParaRPr>
          </a:p>
        </p:txBody>
      </p:sp>
      <p:sp>
        <p:nvSpPr>
          <p:cNvPr id="4098" name="Rectangle 4097"/>
          <p:cNvSpPr/>
          <p:nvPr/>
        </p:nvSpPr>
        <p:spPr>
          <a:xfrm>
            <a:off x="5504880" y="4179857"/>
            <a:ext cx="1401316" cy="400110"/>
          </a:xfrm>
          <a:prstGeom prst="rect">
            <a:avLst/>
          </a:prstGeom>
          <a:noFill/>
        </p:spPr>
        <p:txBody>
          <a:bodyPr wrap="square" lIns="91440" tIns="45720" rIns="91440" bIns="45720">
            <a:spAutoFit/>
          </a:bodyPr>
          <a:lstStyle/>
          <a:p>
            <a:pPr algn="ctr"/>
            <a:r>
              <a:rPr lang="fr-FR" sz="2000" b="0" cap="none" spc="0" dirty="0" smtClean="0">
                <a:ln w="0"/>
                <a:solidFill>
                  <a:schemeClr val="tx1"/>
                </a:solidFill>
                <a:effectLst>
                  <a:outerShdw blurRad="38100" dist="19050" dir="2700000" algn="tl" rotWithShape="0">
                    <a:schemeClr val="dk1">
                      <a:alpha val="40000"/>
                    </a:schemeClr>
                  </a:outerShdw>
                </a:effectLst>
              </a:rPr>
              <a:t>6510</a:t>
            </a:r>
            <a:endParaRPr lang="fr-FR" sz="2000" b="0" cap="none" spc="0" dirty="0">
              <a:ln w="0"/>
              <a:solidFill>
                <a:schemeClr val="tx1"/>
              </a:solidFill>
              <a:effectLst>
                <a:outerShdw blurRad="38100" dist="19050" dir="2700000" algn="tl" rotWithShape="0">
                  <a:schemeClr val="dk1">
                    <a:alpha val="40000"/>
                  </a:schemeClr>
                </a:outerShdw>
              </a:effectLst>
            </a:endParaRPr>
          </a:p>
        </p:txBody>
      </p:sp>
      <p:sp>
        <p:nvSpPr>
          <p:cNvPr id="42" name="Rectangle 41"/>
          <p:cNvSpPr/>
          <p:nvPr/>
        </p:nvSpPr>
        <p:spPr>
          <a:xfrm>
            <a:off x="5494784" y="1756480"/>
            <a:ext cx="1401316" cy="400110"/>
          </a:xfrm>
          <a:prstGeom prst="rect">
            <a:avLst/>
          </a:prstGeom>
          <a:noFill/>
        </p:spPr>
        <p:txBody>
          <a:bodyPr wrap="square" lIns="91440" tIns="45720" rIns="91440" bIns="45720">
            <a:spAutoFit/>
          </a:bodyPr>
          <a:lstStyle/>
          <a:p>
            <a:pPr algn="ctr"/>
            <a:r>
              <a:rPr lang="fr-FR" sz="2000" b="0" cap="none" spc="0" dirty="0" smtClean="0">
                <a:ln w="0"/>
                <a:solidFill>
                  <a:schemeClr val="tx1"/>
                </a:solidFill>
                <a:effectLst>
                  <a:outerShdw blurRad="38100" dist="19050" dir="2700000" algn="tl" rotWithShape="0">
                    <a:schemeClr val="dk1">
                      <a:alpha val="40000"/>
                    </a:schemeClr>
                  </a:outerShdw>
                </a:effectLst>
              </a:rPr>
              <a:t>6510 - 3</a:t>
            </a:r>
            <a:endParaRPr lang="fr-FR" sz="2000" b="0" cap="none" spc="0" dirty="0">
              <a:ln w="0"/>
              <a:solidFill>
                <a:schemeClr val="tx1"/>
              </a:solidFill>
              <a:effectLst>
                <a:outerShdw blurRad="38100" dist="19050" dir="2700000" algn="tl" rotWithShape="0">
                  <a:schemeClr val="dk1">
                    <a:alpha val="40000"/>
                  </a:schemeClr>
                </a:outerShdw>
              </a:effectLst>
            </a:endParaRPr>
          </a:p>
        </p:txBody>
      </p:sp>
      <p:sp>
        <p:nvSpPr>
          <p:cNvPr id="43" name="Rectangle 42"/>
          <p:cNvSpPr/>
          <p:nvPr/>
        </p:nvSpPr>
        <p:spPr>
          <a:xfrm>
            <a:off x="5504880" y="2873254"/>
            <a:ext cx="1401316" cy="400110"/>
          </a:xfrm>
          <a:prstGeom prst="rect">
            <a:avLst/>
          </a:prstGeom>
          <a:noFill/>
        </p:spPr>
        <p:txBody>
          <a:bodyPr wrap="square" lIns="91440" tIns="45720" rIns="91440" bIns="45720">
            <a:spAutoFit/>
          </a:bodyPr>
          <a:lstStyle/>
          <a:p>
            <a:pPr algn="ctr"/>
            <a:r>
              <a:rPr lang="fr-FR" sz="2000" b="0" cap="none" spc="0" dirty="0" smtClean="0">
                <a:ln w="0"/>
                <a:solidFill>
                  <a:schemeClr val="tx1"/>
                </a:solidFill>
                <a:effectLst>
                  <a:outerShdw blurRad="38100" dist="19050" dir="2700000" algn="tl" rotWithShape="0">
                    <a:schemeClr val="dk1">
                      <a:alpha val="40000"/>
                    </a:schemeClr>
                  </a:outerShdw>
                </a:effectLst>
              </a:rPr>
              <a:t>6510</a:t>
            </a:r>
            <a:endParaRPr lang="fr-FR"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1815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1412776"/>
            <a:ext cx="8579296" cy="4525963"/>
          </a:xfrm>
        </p:spPr>
        <p:txBody>
          <a:bodyPr/>
          <a:lstStyle/>
          <a:p>
            <a:pPr marL="0" indent="0">
              <a:buNone/>
            </a:pPr>
            <a:r>
              <a:rPr lang="fr-FR" sz="2000" dirty="0" smtClean="0">
                <a:solidFill>
                  <a:srgbClr val="FF0000"/>
                </a:solidFill>
              </a:rPr>
              <a:t>Disposer d’un référentiel </a:t>
            </a:r>
            <a:r>
              <a:rPr lang="fr-FR" sz="2000" dirty="0" err="1" smtClean="0">
                <a:solidFill>
                  <a:srgbClr val="FF0000"/>
                </a:solidFill>
              </a:rPr>
              <a:t>phytosociologique</a:t>
            </a:r>
            <a:r>
              <a:rPr lang="fr-FR" sz="2000" dirty="0" smtClean="0">
                <a:solidFill>
                  <a:srgbClr val="FF0000"/>
                </a:solidFill>
              </a:rPr>
              <a:t> </a:t>
            </a:r>
            <a:r>
              <a:rPr lang="fr-FR" sz="2000" dirty="0" smtClean="0"/>
              <a:t>pour les habitats de prairies non alluviales (CBN)</a:t>
            </a:r>
          </a:p>
          <a:p>
            <a:pPr marL="0" indent="0">
              <a:buNone/>
            </a:pPr>
            <a:endParaRPr lang="fr-FR" sz="2000" dirty="0" smtClean="0"/>
          </a:p>
          <a:p>
            <a:pPr marL="0" indent="0">
              <a:buNone/>
            </a:pPr>
            <a:r>
              <a:rPr lang="fr-FR" sz="2000" dirty="0" smtClean="0">
                <a:solidFill>
                  <a:srgbClr val="FF0000"/>
                </a:solidFill>
              </a:rPr>
              <a:t>Définir les états optimaux/favorables </a:t>
            </a:r>
            <a:r>
              <a:rPr lang="fr-FR" sz="2000" dirty="0" smtClean="0"/>
              <a:t>selon potentiel pédologique/pratiques agricoles</a:t>
            </a:r>
          </a:p>
          <a:p>
            <a:pPr marL="0" indent="0">
              <a:buNone/>
            </a:pPr>
            <a:endParaRPr lang="fr-FR" sz="2000" dirty="0" smtClean="0"/>
          </a:p>
          <a:p>
            <a:pPr marL="0" indent="0">
              <a:buNone/>
            </a:pPr>
            <a:r>
              <a:rPr lang="fr-FR" sz="2000" dirty="0" smtClean="0"/>
              <a:t>Pratiquer des relevés </a:t>
            </a:r>
            <a:r>
              <a:rPr lang="fr-FR" sz="2000" dirty="0" err="1" smtClean="0"/>
              <a:t>phytosociologiques</a:t>
            </a:r>
            <a:r>
              <a:rPr lang="fr-FR" sz="2000" dirty="0" smtClean="0"/>
              <a:t> </a:t>
            </a:r>
            <a:r>
              <a:rPr lang="fr-FR" sz="2000" dirty="0" err="1" smtClean="0"/>
              <a:t>géolocalisés</a:t>
            </a:r>
            <a:r>
              <a:rPr lang="fr-FR" sz="2000" dirty="0" smtClean="0"/>
              <a:t> diachroniques</a:t>
            </a:r>
          </a:p>
          <a:p>
            <a:r>
              <a:rPr lang="fr-FR" sz="2000" dirty="0" smtClean="0"/>
              <a:t>Analyser ces relevés par outils statistiques permettant de mieux cerner les dynamiques et les effets de gestion</a:t>
            </a:r>
          </a:p>
          <a:p>
            <a:r>
              <a:rPr lang="fr-FR" sz="2000" b="1" dirty="0" smtClean="0">
                <a:solidFill>
                  <a:srgbClr val="FF0000"/>
                </a:solidFill>
              </a:rPr>
              <a:t>Tester  le protocole STERF  en prairie </a:t>
            </a:r>
            <a:r>
              <a:rPr lang="fr-FR" sz="2000" dirty="0" smtClean="0"/>
              <a:t>car </a:t>
            </a:r>
            <a:r>
              <a:rPr lang="fr-FR" sz="2000" dirty="0" smtClean="0"/>
              <a:t>faible diversité (</a:t>
            </a:r>
            <a:r>
              <a:rPr lang="fr-FR" sz="1600" dirty="0" smtClean="0"/>
              <a:t>régression régionale)</a:t>
            </a:r>
            <a:endParaRPr lang="fr-FR" sz="1600" dirty="0" smtClean="0"/>
          </a:p>
          <a:p>
            <a:r>
              <a:rPr lang="fr-FR" sz="2000" dirty="0" smtClean="0"/>
              <a:t>Tester l’ »activité coprophage » si superficies de prairies pâturées suffisantes (dans certains cas de prairies notamment RNR </a:t>
            </a:r>
            <a:r>
              <a:rPr lang="fr-FR" sz="2000" dirty="0" err="1" smtClean="0"/>
              <a:t>VdM</a:t>
            </a:r>
            <a:r>
              <a:rPr lang="fr-FR" sz="2000" dirty="0" smtClean="0"/>
              <a:t>)</a:t>
            </a:r>
          </a:p>
          <a:p>
            <a:endParaRPr lang="fr-FR" dirty="0"/>
          </a:p>
        </p:txBody>
      </p:sp>
      <p:sp>
        <p:nvSpPr>
          <p:cNvPr id="4" name="Titre 1"/>
          <p:cNvSpPr txBox="1">
            <a:spLocks/>
          </p:cNvSpPr>
          <p:nvPr/>
        </p:nvSpPr>
        <p:spPr bwMode="auto">
          <a:xfrm>
            <a:off x="251520" y="332656"/>
            <a:ext cx="8229600" cy="49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fr-FR" sz="2400" kern="0" dirty="0" smtClean="0">
                <a:solidFill>
                  <a:srgbClr val="7030A0"/>
                </a:solidFill>
              </a:rPr>
              <a:t>Propositions pour l’EC des </a:t>
            </a:r>
            <a:r>
              <a:rPr lang="fr-FR" sz="2800" kern="0" dirty="0" smtClean="0">
                <a:solidFill>
                  <a:srgbClr val="7030A0"/>
                </a:solidFill>
              </a:rPr>
              <a:t>Prairies</a:t>
            </a:r>
            <a:endParaRPr lang="fr-FR" sz="2800" kern="0" dirty="0">
              <a:solidFill>
                <a:srgbClr val="7030A0"/>
              </a:solidFill>
            </a:endParaRPr>
          </a:p>
        </p:txBody>
      </p:sp>
    </p:spTree>
    <p:extLst>
      <p:ext uri="{BB962C8B-B14F-4D97-AF65-F5344CB8AC3E}">
        <p14:creationId xmlns:p14="http://schemas.microsoft.com/office/powerpoint/2010/main" val="16747422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32802894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3489400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36088969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36024368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32545" y="1916832"/>
            <a:ext cx="7848872" cy="1754326"/>
          </a:xfrm>
          <a:prstGeom prst="rect">
            <a:avLst/>
          </a:prstGeom>
          <a:noFill/>
        </p:spPr>
        <p:txBody>
          <a:bodyPr wrap="square" rtlCol="0">
            <a:spAutoFit/>
          </a:bodyPr>
          <a:lstStyle/>
          <a:p>
            <a:r>
              <a:rPr lang="fr-FR" dirty="0" smtClean="0"/>
              <a:t>Pour décrire les habitats (</a:t>
            </a:r>
            <a:r>
              <a:rPr lang="fr-FR" dirty="0" err="1" smtClean="0"/>
              <a:t>Cdc</a:t>
            </a:r>
            <a:r>
              <a:rPr lang="fr-FR" dirty="0" smtClean="0"/>
              <a:t> </a:t>
            </a:r>
            <a:r>
              <a:rPr lang="fr-FR" dirty="0" err="1" smtClean="0"/>
              <a:t>Docob</a:t>
            </a:r>
            <a:r>
              <a:rPr lang="fr-FR" dirty="0" smtClean="0"/>
              <a:t>), les relevés </a:t>
            </a:r>
            <a:r>
              <a:rPr lang="fr-FR" dirty="0" err="1" smtClean="0"/>
              <a:t>phytosociologiques</a:t>
            </a:r>
            <a:r>
              <a:rPr lang="fr-FR" dirty="0" smtClean="0"/>
              <a:t> sont nécessaires, il s’agit d’une « mesure » qui peut servir à des suivis diachroniques sous réserve d’une géolocalisation fiable. Certaines variables descriptives y sont associées (</a:t>
            </a:r>
            <a:r>
              <a:rPr lang="fr-FR" dirty="0" err="1" smtClean="0"/>
              <a:t>rec</a:t>
            </a:r>
            <a:r>
              <a:rPr lang="fr-FR" dirty="0" smtClean="0"/>
              <a:t> des strates, pente, exposition, ombrage…).</a:t>
            </a:r>
            <a:r>
              <a:rPr lang="fr-FR" dirty="0"/>
              <a:t> </a:t>
            </a:r>
            <a:r>
              <a:rPr lang="fr-FR" dirty="0" smtClean="0"/>
              <a:t>D’autres variables sont intéressantes à relever telle que la profondeur de sol.</a:t>
            </a:r>
            <a:endParaRPr lang="fr-FR" dirty="0"/>
          </a:p>
        </p:txBody>
      </p:sp>
      <p:sp>
        <p:nvSpPr>
          <p:cNvPr id="3" name="ZoneTexte 2"/>
          <p:cNvSpPr txBox="1"/>
          <p:nvPr/>
        </p:nvSpPr>
        <p:spPr>
          <a:xfrm>
            <a:off x="683568" y="476672"/>
            <a:ext cx="7704856" cy="1200329"/>
          </a:xfrm>
          <a:prstGeom prst="rect">
            <a:avLst/>
          </a:prstGeom>
          <a:noFill/>
        </p:spPr>
        <p:txBody>
          <a:bodyPr wrap="square" rtlCol="0">
            <a:spAutoFit/>
          </a:bodyPr>
          <a:lstStyle/>
          <a:p>
            <a:r>
              <a:rPr lang="fr-FR" dirty="0" smtClean="0"/>
              <a:t>La méthodologie MNHM propose une collecte de données ne nécessitant pas un niveau expert en floristique, mais demande néanmoins la reconnaissance d’un ensemble de plantes indicatrices (compétences en floristique).</a:t>
            </a:r>
            <a:endParaRPr lang="fr-FR" dirty="0"/>
          </a:p>
        </p:txBody>
      </p:sp>
      <p:sp>
        <p:nvSpPr>
          <p:cNvPr id="4" name="ZoneTexte 3"/>
          <p:cNvSpPr txBox="1"/>
          <p:nvPr/>
        </p:nvSpPr>
        <p:spPr>
          <a:xfrm>
            <a:off x="611560" y="4043972"/>
            <a:ext cx="7848872" cy="1477328"/>
          </a:xfrm>
          <a:prstGeom prst="rect">
            <a:avLst/>
          </a:prstGeom>
          <a:noFill/>
        </p:spPr>
        <p:txBody>
          <a:bodyPr wrap="square" rtlCol="0">
            <a:spAutoFit/>
          </a:bodyPr>
          <a:lstStyle/>
          <a:p>
            <a:r>
              <a:rPr lang="fr-FR" dirty="0" smtClean="0"/>
              <a:t>Les relevés </a:t>
            </a:r>
            <a:r>
              <a:rPr lang="fr-FR" dirty="0" err="1" smtClean="0"/>
              <a:t>phytosociologiques</a:t>
            </a:r>
            <a:r>
              <a:rPr lang="fr-FR" dirty="0" smtClean="0"/>
              <a:t> </a:t>
            </a:r>
            <a:r>
              <a:rPr lang="fr-FR" dirty="0" err="1" smtClean="0"/>
              <a:t>géolocalisés</a:t>
            </a:r>
            <a:r>
              <a:rPr lang="fr-FR" dirty="0" smtClean="0"/>
              <a:t> étant utilisés en routine au CEN lorraine depuis plus de 20 ans notamment pour les pelouses (plans de gestion</a:t>
            </a:r>
            <a:r>
              <a:rPr lang="fr-FR" dirty="0"/>
              <a:t> </a:t>
            </a:r>
            <a:r>
              <a:rPr lang="fr-FR" dirty="0" smtClean="0"/>
              <a:t>&amp; suivis écologiques), des tests d’application de la méthode MNHM ont été faits en 2013 à l’occasion d’évaluation scientifique de sites </a:t>
            </a:r>
            <a:r>
              <a:rPr lang="fr-FR" dirty="0" err="1" smtClean="0"/>
              <a:t>Natura</a:t>
            </a:r>
            <a:r>
              <a:rPr lang="fr-FR" dirty="0" smtClean="0"/>
              <a:t> 2000 et depuis lors dans le cadre classique de plans de gestion. </a:t>
            </a:r>
            <a:endParaRPr lang="fr-FR" dirty="0"/>
          </a:p>
        </p:txBody>
      </p:sp>
    </p:spTree>
    <p:extLst>
      <p:ext uri="{BB962C8B-B14F-4D97-AF65-F5344CB8AC3E}">
        <p14:creationId xmlns:p14="http://schemas.microsoft.com/office/powerpoint/2010/main" val="2473883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0"/>
            <a:ext cx="8748464" cy="1969770"/>
          </a:xfrm>
          <a:prstGeom prst="rect">
            <a:avLst/>
          </a:prstGeom>
        </p:spPr>
        <p:txBody>
          <a:bodyPr wrap="square">
            <a:spAutoFit/>
          </a:bodyPr>
          <a:lstStyle/>
          <a:p>
            <a:endParaRPr lang="fr-FR" sz="1200" dirty="0">
              <a:solidFill>
                <a:srgbClr val="000000"/>
              </a:solidFill>
              <a:latin typeface="Calibri" panose="020F0502020204030204" pitchFamily="34" charset="0"/>
            </a:endParaRPr>
          </a:p>
          <a:p>
            <a:r>
              <a:rPr lang="fr-FR" sz="2000" b="1" i="0" u="none" strike="noStrike" baseline="0" dirty="0" smtClean="0">
                <a:latin typeface="Calibri" panose="020F0502020204030204" pitchFamily="34" charset="0"/>
              </a:rPr>
              <a:t>Définitions (DHFF) : ce que l’on évalue </a:t>
            </a:r>
          </a:p>
          <a:p>
            <a:r>
              <a:rPr lang="fr-FR" sz="1800" b="1" i="0" u="none" strike="noStrike" baseline="0" dirty="0" smtClean="0">
                <a:latin typeface="Calibri" panose="020F0502020204030204" pitchFamily="34" charset="0"/>
              </a:rPr>
              <a:t>Etat de conservation </a:t>
            </a:r>
            <a:r>
              <a:rPr lang="fr-FR" sz="1800" b="0" i="0" u="none" strike="noStrike" baseline="0" dirty="0" smtClean="0">
                <a:latin typeface="Calibri" panose="020F0502020204030204" pitchFamily="34" charset="0"/>
              </a:rPr>
              <a:t>Effet de l’ensemble des influences agissant sur un habitat ou affectant à long terme la répartition et l’importance des populations d’une espèce. </a:t>
            </a:r>
          </a:p>
          <a:p>
            <a:r>
              <a:rPr lang="fr-FR" sz="1800" b="1" i="0" u="none" strike="noStrike" baseline="0" dirty="0" smtClean="0">
                <a:latin typeface="Calibri" panose="020F0502020204030204" pitchFamily="34" charset="0"/>
              </a:rPr>
              <a:t>Favorable </a:t>
            </a:r>
            <a:endParaRPr lang="fr-FR" sz="1800" b="0" i="0" u="none" strike="noStrike" baseline="0" dirty="0" smtClean="0">
              <a:latin typeface="Calibri" panose="020F0502020204030204" pitchFamily="34" charset="0"/>
            </a:endParaRPr>
          </a:p>
          <a:p>
            <a:r>
              <a:rPr lang="fr-FR" sz="1800" b="0" i="0" u="none" strike="noStrike" baseline="0" dirty="0" smtClean="0">
                <a:latin typeface="Calibri" panose="020F0502020204030204" pitchFamily="34" charset="0"/>
              </a:rPr>
              <a:t>Habitat : aire de répartition et superficie stables ou en augmentation, structure et fonctions et état de conservation favorable de ses espèces typiques ; </a:t>
            </a:r>
          </a:p>
        </p:txBody>
      </p:sp>
      <p:pic>
        <p:nvPicPr>
          <p:cNvPr id="5" name="Image 4"/>
          <p:cNvPicPr>
            <a:picLocks noChangeAspect="1"/>
          </p:cNvPicPr>
          <p:nvPr/>
        </p:nvPicPr>
        <p:blipFill>
          <a:blip r:embed="rId2"/>
          <a:stretch>
            <a:fillRect/>
          </a:stretch>
        </p:blipFill>
        <p:spPr>
          <a:xfrm>
            <a:off x="0" y="2348880"/>
            <a:ext cx="3948688" cy="3384376"/>
          </a:xfrm>
          <a:prstGeom prst="rect">
            <a:avLst/>
          </a:prstGeom>
        </p:spPr>
      </p:pic>
      <p:pic>
        <p:nvPicPr>
          <p:cNvPr id="7" name="Image 6"/>
          <p:cNvPicPr>
            <a:picLocks noChangeAspect="1"/>
          </p:cNvPicPr>
          <p:nvPr/>
        </p:nvPicPr>
        <p:blipFill>
          <a:blip r:embed="rId3"/>
          <a:stretch>
            <a:fillRect/>
          </a:stretch>
        </p:blipFill>
        <p:spPr>
          <a:xfrm>
            <a:off x="4257902" y="1989753"/>
            <a:ext cx="4886098" cy="4868247"/>
          </a:xfrm>
          <a:prstGeom prst="rect">
            <a:avLst/>
          </a:prstGeom>
        </p:spPr>
      </p:pic>
      <p:pic>
        <p:nvPicPr>
          <p:cNvPr id="8" name="Image 7"/>
          <p:cNvPicPr>
            <a:picLocks noChangeAspect="1"/>
          </p:cNvPicPr>
          <p:nvPr/>
        </p:nvPicPr>
        <p:blipFill>
          <a:blip r:embed="rId4"/>
          <a:stretch>
            <a:fillRect/>
          </a:stretch>
        </p:blipFill>
        <p:spPr>
          <a:xfrm>
            <a:off x="323528" y="1969770"/>
            <a:ext cx="8496944" cy="4795220"/>
          </a:xfrm>
          <a:prstGeom prst="rect">
            <a:avLst/>
          </a:prstGeom>
        </p:spPr>
      </p:pic>
      <p:sp>
        <p:nvSpPr>
          <p:cNvPr id="9" name="ZoneTexte 8"/>
          <p:cNvSpPr txBox="1"/>
          <p:nvPr/>
        </p:nvSpPr>
        <p:spPr>
          <a:xfrm>
            <a:off x="6479704" y="0"/>
            <a:ext cx="2736304" cy="369332"/>
          </a:xfrm>
          <a:prstGeom prst="rect">
            <a:avLst/>
          </a:prstGeom>
          <a:noFill/>
        </p:spPr>
        <p:txBody>
          <a:bodyPr wrap="square" rtlCol="0">
            <a:spAutoFit/>
          </a:bodyPr>
          <a:lstStyle/>
          <a:p>
            <a:r>
              <a:rPr lang="fr-FR" b="1" dirty="0" smtClean="0">
                <a:solidFill>
                  <a:srgbClr val="FF0000"/>
                </a:solidFill>
              </a:rPr>
              <a:t>Zone biogéographique</a:t>
            </a:r>
            <a:endParaRPr lang="fr-FR" b="1" dirty="0">
              <a:solidFill>
                <a:srgbClr val="FF0000"/>
              </a:solidFill>
            </a:endParaRPr>
          </a:p>
        </p:txBody>
      </p:sp>
    </p:spTree>
    <p:extLst>
      <p:ext uri="{BB962C8B-B14F-4D97-AF65-F5344CB8AC3E}">
        <p14:creationId xmlns:p14="http://schemas.microsoft.com/office/powerpoint/2010/main" val="190279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8113" y="79375"/>
            <a:ext cx="268605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ZoneTexte 1"/>
          <p:cNvSpPr txBox="1">
            <a:spLocks noChangeArrowheads="1"/>
          </p:cNvSpPr>
          <p:nvPr/>
        </p:nvSpPr>
        <p:spPr bwMode="auto">
          <a:xfrm>
            <a:off x="755650" y="476250"/>
            <a:ext cx="5732463"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2400"/>
          </a:p>
          <a:p>
            <a:pPr eaLnBrk="1" hangingPunct="1">
              <a:spcBef>
                <a:spcPct val="0"/>
              </a:spcBef>
              <a:buFontTx/>
              <a:buNone/>
            </a:pPr>
            <a:r>
              <a:rPr lang="fr-FR" altLang="fr-FR" sz="2400"/>
              <a:t>Indicateur ‘activité des coprophages’</a:t>
            </a:r>
          </a:p>
          <a:p>
            <a:pPr eaLnBrk="1" hangingPunct="1">
              <a:spcBef>
                <a:spcPct val="0"/>
              </a:spcBef>
              <a:buFontTx/>
              <a:buNone/>
            </a:pPr>
            <a:endParaRPr lang="fr-FR" altLang="fr-FR" sz="1800"/>
          </a:p>
          <a:p>
            <a:pPr eaLnBrk="1" hangingPunct="1">
              <a:spcBef>
                <a:spcPct val="0"/>
              </a:spcBef>
              <a:buFontTx/>
              <a:buNone/>
            </a:pPr>
            <a:r>
              <a:rPr lang="fr-FR" altLang="fr-FR" sz="1800" b="1"/>
              <a:t>Un </a:t>
            </a:r>
            <a:r>
              <a:rPr lang="fr-FR" altLang="fr-FR" sz="2000" b="1"/>
              <a:t>œil sur une pression trop souvent oubliée mais catastrophique</a:t>
            </a:r>
          </a:p>
          <a:p>
            <a:pPr eaLnBrk="1" hangingPunct="1">
              <a:spcBef>
                <a:spcPct val="0"/>
              </a:spcBef>
              <a:buFontTx/>
              <a:buNone/>
            </a:pPr>
            <a:r>
              <a:rPr lang="fr-FR" altLang="fr-FR" sz="2000"/>
              <a:t>Très rapide, peu de compétences nécessaires</a:t>
            </a:r>
          </a:p>
          <a:p>
            <a:pPr eaLnBrk="1" hangingPunct="1">
              <a:spcBef>
                <a:spcPct val="0"/>
              </a:spcBef>
              <a:buFontTx/>
              <a:buNone/>
            </a:pPr>
            <a:endParaRPr lang="fr-FR" altLang="fr-FR" sz="2000"/>
          </a:p>
          <a:p>
            <a:pPr eaLnBrk="1" hangingPunct="1">
              <a:spcBef>
                <a:spcPct val="0"/>
              </a:spcBef>
              <a:buFontTx/>
              <a:buNone/>
            </a:pPr>
            <a:endParaRPr lang="fr-FR" altLang="fr-FR" sz="2000"/>
          </a:p>
          <a:p>
            <a:pPr eaLnBrk="1" hangingPunct="1">
              <a:spcBef>
                <a:spcPct val="0"/>
              </a:spcBef>
              <a:buFontTx/>
              <a:buNone/>
            </a:pPr>
            <a:endParaRPr lang="fr-FR" altLang="fr-FR" sz="2000"/>
          </a:p>
          <a:p>
            <a:pPr eaLnBrk="1" hangingPunct="1">
              <a:spcBef>
                <a:spcPct val="0"/>
              </a:spcBef>
              <a:buFontTx/>
              <a:buNone/>
            </a:pPr>
            <a:endParaRPr lang="fr-FR" altLang="fr-FR" sz="2000"/>
          </a:p>
          <a:p>
            <a:pPr eaLnBrk="1" hangingPunct="1">
              <a:spcBef>
                <a:spcPct val="0"/>
              </a:spcBef>
              <a:buFontTx/>
              <a:buNone/>
            </a:pPr>
            <a:endParaRPr lang="fr-FR" altLang="fr-FR" sz="2000"/>
          </a:p>
          <a:p>
            <a:pPr eaLnBrk="1" hangingPunct="1">
              <a:spcBef>
                <a:spcPct val="0"/>
              </a:spcBef>
              <a:buFontTx/>
              <a:buNone/>
            </a:pPr>
            <a:r>
              <a:rPr lang="fr-FR" altLang="fr-FR" sz="2000" u="sng"/>
              <a:t>Perspectives </a:t>
            </a:r>
            <a:r>
              <a:rPr lang="fr-FR" altLang="fr-FR" sz="2000"/>
              <a:t>:</a:t>
            </a:r>
          </a:p>
          <a:p>
            <a:pPr eaLnBrk="1" hangingPunct="1">
              <a:spcBef>
                <a:spcPct val="0"/>
              </a:spcBef>
              <a:buFontTx/>
              <a:buNone/>
            </a:pPr>
            <a:r>
              <a:rPr lang="fr-FR" altLang="fr-FR" sz="2000"/>
              <a:t>	- calibrer le seuil régional pour rassurer l’observateur</a:t>
            </a:r>
          </a:p>
          <a:p>
            <a:pPr eaLnBrk="1" hangingPunct="1">
              <a:spcBef>
                <a:spcPct val="0"/>
              </a:spcBef>
              <a:buFontTx/>
              <a:buNone/>
            </a:pPr>
            <a:r>
              <a:rPr lang="fr-FR" altLang="fr-FR" sz="2000"/>
              <a:t>	- calibrer pour le crottin de moutons</a:t>
            </a:r>
          </a:p>
          <a:p>
            <a:pPr eaLnBrk="1" hangingPunct="1">
              <a:spcBef>
                <a:spcPct val="0"/>
              </a:spcBef>
              <a:buFontTx/>
              <a:buNone/>
            </a:pPr>
            <a:endParaRPr lang="fr-FR" altLang="fr-FR" sz="2000"/>
          </a:p>
          <a:p>
            <a:pPr eaLnBrk="1" hangingPunct="1">
              <a:spcBef>
                <a:spcPct val="0"/>
              </a:spcBef>
              <a:buFontTx/>
              <a:buNone/>
            </a:pPr>
            <a:r>
              <a:rPr lang="fr-FR" altLang="fr-FR" sz="2000"/>
              <a:t>	&gt; 2019 ? : étude / rédaction du protocole</a:t>
            </a:r>
          </a:p>
          <a:p>
            <a:pPr eaLnBrk="1" hangingPunct="1">
              <a:spcBef>
                <a:spcPct val="0"/>
              </a:spcBef>
              <a:buFontTx/>
              <a:buNone/>
            </a:pPr>
            <a:r>
              <a:rPr lang="fr-FR" altLang="fr-FR" sz="2000"/>
              <a:t>	&gt; 2020 : à vous de jouer !</a:t>
            </a:r>
          </a:p>
        </p:txBody>
      </p:sp>
      <p:graphicFrame>
        <p:nvGraphicFramePr>
          <p:cNvPr id="6" name="Tableau 5"/>
          <p:cNvGraphicFramePr>
            <a:graphicFrameLocks noGrp="1"/>
          </p:cNvGraphicFramePr>
          <p:nvPr/>
        </p:nvGraphicFramePr>
        <p:xfrm>
          <a:off x="1042988" y="2708275"/>
          <a:ext cx="4654551" cy="874713"/>
        </p:xfrm>
        <a:graphic>
          <a:graphicData uri="http://schemas.openxmlformats.org/drawingml/2006/table">
            <a:tbl>
              <a:tblPr firstRow="1" firstCol="1" bandRow="1">
                <a:tableStyleId>{5C22544A-7EE6-4342-B048-85BDC9FD1C3A}</a:tableStyleId>
              </a:tblPr>
              <a:tblGrid>
                <a:gridCol w="1368152"/>
                <a:gridCol w="1734882"/>
                <a:gridCol w="1551517"/>
              </a:tblGrid>
              <a:tr h="213341">
                <a:tc>
                  <a:txBody>
                    <a:bodyPr/>
                    <a:lstStyle/>
                    <a:p>
                      <a:pPr algn="just">
                        <a:spcAft>
                          <a:spcPts val="0"/>
                        </a:spcAft>
                      </a:pPr>
                      <a:r>
                        <a:rPr lang="fr-FR" sz="1100" dirty="0">
                          <a:solidFill>
                            <a:schemeClr val="tx1"/>
                          </a:solidFill>
                          <a:effectLst/>
                        </a:rPr>
                        <a:t>état</a:t>
                      </a:r>
                      <a:endParaRPr lang="fr-FR" sz="1100" dirty="0">
                        <a:solidFill>
                          <a:schemeClr val="tx1"/>
                        </a:solidFill>
                        <a:effectLst/>
                        <a:latin typeface="Arial"/>
                        <a:ea typeface="Times New Roman"/>
                      </a:endParaRPr>
                    </a:p>
                  </a:txBody>
                  <a:tcPr marL="68589" marR="68589" marT="0" marB="0"/>
                </a:tc>
                <a:tc>
                  <a:txBody>
                    <a:bodyPr/>
                    <a:lstStyle/>
                    <a:p>
                      <a:pPr algn="just">
                        <a:spcAft>
                          <a:spcPts val="0"/>
                        </a:spcAft>
                      </a:pPr>
                      <a:r>
                        <a:rPr lang="fr-FR" sz="1100">
                          <a:solidFill>
                            <a:schemeClr val="tx1"/>
                          </a:solidFill>
                          <a:effectLst/>
                        </a:rPr>
                        <a:t>Etat de conservation</a:t>
                      </a:r>
                      <a:endParaRPr lang="fr-FR" sz="1100">
                        <a:solidFill>
                          <a:schemeClr val="tx1"/>
                        </a:solidFill>
                        <a:effectLst/>
                        <a:latin typeface="Arial"/>
                        <a:ea typeface="Times New Roman"/>
                      </a:endParaRPr>
                    </a:p>
                  </a:txBody>
                  <a:tcPr marL="68589" marR="68589" marT="0" marB="0"/>
                </a:tc>
                <a:tc>
                  <a:txBody>
                    <a:bodyPr/>
                    <a:lstStyle/>
                    <a:p>
                      <a:pPr algn="just">
                        <a:spcAft>
                          <a:spcPts val="0"/>
                        </a:spcAft>
                      </a:pPr>
                      <a:r>
                        <a:rPr lang="fr-FR" sz="1100">
                          <a:solidFill>
                            <a:schemeClr val="tx1"/>
                          </a:solidFill>
                          <a:effectLst/>
                        </a:rPr>
                        <a:t>Note</a:t>
                      </a:r>
                      <a:endParaRPr lang="fr-FR" sz="1100">
                        <a:solidFill>
                          <a:schemeClr val="tx1"/>
                        </a:solidFill>
                        <a:effectLst/>
                        <a:latin typeface="Arial"/>
                        <a:ea typeface="Times New Roman"/>
                      </a:endParaRPr>
                    </a:p>
                  </a:txBody>
                  <a:tcPr marL="68589" marR="68589" marT="0" marB="0"/>
                </a:tc>
              </a:tr>
              <a:tr h="330686">
                <a:tc>
                  <a:txBody>
                    <a:bodyPr/>
                    <a:lstStyle/>
                    <a:p>
                      <a:pPr algn="ctr">
                        <a:spcAft>
                          <a:spcPts val="0"/>
                        </a:spcAft>
                      </a:pPr>
                      <a:r>
                        <a:rPr lang="fr-FR" sz="1100" dirty="0">
                          <a:solidFill>
                            <a:schemeClr val="tx1"/>
                          </a:solidFill>
                          <a:effectLst/>
                        </a:rPr>
                        <a:t>Activité</a:t>
                      </a:r>
                      <a:endParaRPr lang="fr-FR" sz="1100" dirty="0">
                        <a:solidFill>
                          <a:schemeClr val="tx1"/>
                        </a:solidFill>
                        <a:effectLst/>
                        <a:latin typeface="Arial"/>
                        <a:ea typeface="Times New Roman"/>
                      </a:endParaRPr>
                    </a:p>
                  </a:txBody>
                  <a:tcPr marL="68589" marR="68589" marT="0" marB="0">
                    <a:solidFill>
                      <a:srgbClr val="92D050"/>
                    </a:solidFill>
                  </a:tcPr>
                </a:tc>
                <a:tc>
                  <a:txBody>
                    <a:bodyPr/>
                    <a:lstStyle/>
                    <a:p>
                      <a:pPr algn="ctr">
                        <a:spcAft>
                          <a:spcPts val="0"/>
                        </a:spcAft>
                      </a:pPr>
                      <a:r>
                        <a:rPr lang="fr-FR" sz="1100" dirty="0">
                          <a:solidFill>
                            <a:schemeClr val="tx1"/>
                          </a:solidFill>
                          <a:effectLst/>
                        </a:rPr>
                        <a:t>EC favorable</a:t>
                      </a:r>
                      <a:endParaRPr lang="fr-FR" sz="1100" dirty="0">
                        <a:solidFill>
                          <a:schemeClr val="tx1"/>
                        </a:solidFill>
                        <a:effectLst/>
                        <a:latin typeface="Arial"/>
                        <a:ea typeface="Times New Roman"/>
                      </a:endParaRPr>
                    </a:p>
                  </a:txBody>
                  <a:tcPr marL="68589" marR="68589" marT="0" marB="0">
                    <a:solidFill>
                      <a:srgbClr val="92D050"/>
                    </a:solidFill>
                  </a:tcPr>
                </a:tc>
                <a:tc>
                  <a:txBody>
                    <a:bodyPr/>
                    <a:lstStyle/>
                    <a:p>
                      <a:pPr algn="ctr">
                        <a:spcAft>
                          <a:spcPts val="0"/>
                        </a:spcAft>
                      </a:pPr>
                      <a:r>
                        <a:rPr lang="fr-FR" sz="1100" dirty="0">
                          <a:solidFill>
                            <a:schemeClr val="tx1"/>
                          </a:solidFill>
                          <a:effectLst/>
                        </a:rPr>
                        <a:t>0</a:t>
                      </a:r>
                      <a:endParaRPr lang="fr-FR" sz="1100" dirty="0">
                        <a:solidFill>
                          <a:schemeClr val="tx1"/>
                        </a:solidFill>
                        <a:effectLst/>
                        <a:latin typeface="Arial"/>
                        <a:ea typeface="Times New Roman"/>
                      </a:endParaRPr>
                    </a:p>
                  </a:txBody>
                  <a:tcPr marL="68589" marR="68589" marT="0" marB="0">
                    <a:solidFill>
                      <a:srgbClr val="92D050"/>
                    </a:solidFill>
                  </a:tcPr>
                </a:tc>
              </a:tr>
              <a:tr h="330686">
                <a:tc>
                  <a:txBody>
                    <a:bodyPr/>
                    <a:lstStyle/>
                    <a:p>
                      <a:pPr algn="ctr">
                        <a:spcAft>
                          <a:spcPts val="0"/>
                        </a:spcAft>
                      </a:pPr>
                      <a:r>
                        <a:rPr lang="fr-FR" sz="1100" dirty="0">
                          <a:solidFill>
                            <a:schemeClr val="tx1"/>
                          </a:solidFill>
                          <a:effectLst/>
                        </a:rPr>
                        <a:t>Aucune activité</a:t>
                      </a:r>
                      <a:endParaRPr lang="fr-FR" sz="1100" dirty="0">
                        <a:solidFill>
                          <a:schemeClr val="tx1"/>
                        </a:solidFill>
                        <a:effectLst/>
                        <a:latin typeface="Arial"/>
                        <a:ea typeface="Times New Roman"/>
                      </a:endParaRPr>
                    </a:p>
                  </a:txBody>
                  <a:tcPr marL="68589" marR="68589" marT="0" marB="0">
                    <a:solidFill>
                      <a:srgbClr val="FF0000"/>
                    </a:solidFill>
                  </a:tcPr>
                </a:tc>
                <a:tc>
                  <a:txBody>
                    <a:bodyPr/>
                    <a:lstStyle/>
                    <a:p>
                      <a:pPr algn="ctr">
                        <a:spcAft>
                          <a:spcPts val="0"/>
                        </a:spcAft>
                      </a:pPr>
                      <a:r>
                        <a:rPr lang="fr-FR" sz="1100" dirty="0">
                          <a:solidFill>
                            <a:schemeClr val="tx1"/>
                          </a:solidFill>
                          <a:effectLst/>
                        </a:rPr>
                        <a:t>EC mauvais</a:t>
                      </a:r>
                      <a:endParaRPr lang="fr-FR" sz="1100" dirty="0">
                        <a:solidFill>
                          <a:schemeClr val="tx1"/>
                        </a:solidFill>
                        <a:effectLst/>
                        <a:latin typeface="Arial"/>
                        <a:ea typeface="Times New Roman"/>
                      </a:endParaRPr>
                    </a:p>
                  </a:txBody>
                  <a:tcPr marL="68589" marR="68589" marT="0" marB="0">
                    <a:solidFill>
                      <a:srgbClr val="FF0000"/>
                    </a:solidFill>
                  </a:tcPr>
                </a:tc>
                <a:tc>
                  <a:txBody>
                    <a:bodyPr/>
                    <a:lstStyle/>
                    <a:p>
                      <a:pPr algn="ctr">
                        <a:spcAft>
                          <a:spcPts val="0"/>
                        </a:spcAft>
                      </a:pPr>
                      <a:r>
                        <a:rPr lang="fr-FR" sz="1100" dirty="0">
                          <a:solidFill>
                            <a:schemeClr val="tx1"/>
                          </a:solidFill>
                          <a:effectLst/>
                        </a:rPr>
                        <a:t>-5</a:t>
                      </a:r>
                      <a:endParaRPr lang="fr-FR" sz="1100" dirty="0">
                        <a:solidFill>
                          <a:schemeClr val="tx1"/>
                        </a:solidFill>
                        <a:effectLst/>
                        <a:latin typeface="Arial"/>
                        <a:ea typeface="Times New Roman"/>
                      </a:endParaRPr>
                    </a:p>
                  </a:txBody>
                  <a:tcPr marL="68589" marR="68589" marT="0" marB="0">
                    <a:solidFill>
                      <a:srgbClr val="FF0000"/>
                    </a:solidFill>
                  </a:tcPr>
                </a:tc>
              </a:tr>
            </a:tbl>
          </a:graphicData>
        </a:graphic>
      </p:graphicFrame>
      <p:pic>
        <p:nvPicPr>
          <p:cNvPr id="2070"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6525" y="3357563"/>
            <a:ext cx="2649538"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07950" y="188913"/>
            <a:ext cx="6192838" cy="922337"/>
          </a:xfrm>
          <a:prstGeom prst="rect">
            <a:avLst/>
          </a:prstGeom>
          <a:noFill/>
        </p:spPr>
        <p:txBody>
          <a:bodyPr>
            <a:spAutoFit/>
          </a:bodyPr>
          <a:lstStyle/>
          <a:p>
            <a:pPr eaLnBrk="1" hangingPunct="1">
              <a:defRPr/>
            </a:pPr>
            <a:r>
              <a:rPr lang="fr-FR" altLang="fr-FR" dirty="0">
                <a:solidFill>
                  <a:schemeClr val="bg1">
                    <a:lumMod val="50000"/>
                  </a:schemeClr>
                </a:solidFill>
                <a:latin typeface="Arial" charset="0"/>
              </a:rPr>
              <a:t>Evaluer le critère « Composition faunistique – Coprophages »</a:t>
            </a:r>
          </a:p>
          <a:p>
            <a:pPr eaLnBrk="1" hangingPunct="1">
              <a:defRPr/>
            </a:pPr>
            <a:endParaRPr lang="fr-FR" dirty="0">
              <a:latin typeface="Arial" charset="0"/>
            </a:endParaRPr>
          </a:p>
        </p:txBody>
      </p:sp>
    </p:spTree>
    <p:extLst>
      <p:ext uri="{BB962C8B-B14F-4D97-AF65-F5344CB8AC3E}">
        <p14:creationId xmlns:p14="http://schemas.microsoft.com/office/powerpoint/2010/main" val="2029239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oneTexte 1"/>
          <p:cNvSpPr txBox="1">
            <a:spLocks noChangeArrowheads="1"/>
          </p:cNvSpPr>
          <p:nvPr/>
        </p:nvSpPr>
        <p:spPr bwMode="auto">
          <a:xfrm>
            <a:off x="735013" y="1052513"/>
            <a:ext cx="5732462"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a:t>Indicateur ‘gros coléoptères exigeants ’</a:t>
            </a:r>
          </a:p>
          <a:p>
            <a:pPr eaLnBrk="1" hangingPunct="1">
              <a:spcBef>
                <a:spcPct val="0"/>
              </a:spcBef>
              <a:buFontTx/>
              <a:buNone/>
            </a:pPr>
            <a:endParaRPr lang="fr-FR" altLang="fr-FR" sz="2400"/>
          </a:p>
          <a:p>
            <a:pPr eaLnBrk="1" hangingPunct="1">
              <a:spcBef>
                <a:spcPct val="0"/>
              </a:spcBef>
              <a:buFontTx/>
              <a:buNone/>
            </a:pPr>
            <a:endParaRPr lang="fr-FR" altLang="fr-FR" sz="2000"/>
          </a:p>
          <a:p>
            <a:pPr eaLnBrk="1" hangingPunct="1">
              <a:spcBef>
                <a:spcPct val="0"/>
              </a:spcBef>
              <a:buFontTx/>
              <a:buNone/>
            </a:pPr>
            <a:r>
              <a:rPr lang="fr-FR" altLang="fr-FR" sz="2000" b="1"/>
              <a:t>Peu efficace dans le domaine lorrain : concerne seulement 2 espèces devenues rares</a:t>
            </a:r>
          </a:p>
          <a:p>
            <a:pPr eaLnBrk="1" hangingPunct="1">
              <a:spcBef>
                <a:spcPct val="0"/>
              </a:spcBef>
              <a:buFontTx/>
              <a:buNone/>
            </a:pPr>
            <a:endParaRPr lang="fr-FR" altLang="fr-FR" sz="2000" b="1"/>
          </a:p>
          <a:p>
            <a:pPr eaLnBrk="1" hangingPunct="1">
              <a:spcBef>
                <a:spcPct val="0"/>
              </a:spcBef>
              <a:buFontTx/>
              <a:buNone/>
            </a:pPr>
            <a:r>
              <a:rPr lang="fr-FR" altLang="fr-FR" sz="2000" b="1"/>
              <a:t>Protocole assez lourd</a:t>
            </a:r>
          </a:p>
          <a:p>
            <a:pPr eaLnBrk="1" hangingPunct="1">
              <a:spcBef>
                <a:spcPct val="0"/>
              </a:spcBef>
              <a:buFontTx/>
              <a:buNone/>
            </a:pPr>
            <a:r>
              <a:rPr lang="fr-FR" altLang="fr-FR" sz="2000" b="1"/>
              <a:t>	</a:t>
            </a:r>
            <a:r>
              <a:rPr lang="fr-FR" altLang="fr-FR" sz="2000"/>
              <a:t>&gt;&gt; en profiter pour mettre en place une analyse basée sur le cortège élargi  aux Scarabaeoidea</a:t>
            </a:r>
          </a:p>
          <a:p>
            <a:pPr eaLnBrk="1" hangingPunct="1">
              <a:spcBef>
                <a:spcPct val="0"/>
              </a:spcBef>
              <a:buFontTx/>
              <a:buNone/>
            </a:pPr>
            <a:endParaRPr lang="fr-FR" altLang="fr-FR" sz="2000"/>
          </a:p>
          <a:p>
            <a:pPr eaLnBrk="1" hangingPunct="1">
              <a:spcBef>
                <a:spcPct val="0"/>
              </a:spcBef>
              <a:buFontTx/>
              <a:buNone/>
            </a:pPr>
            <a:endParaRPr lang="fr-FR" altLang="fr-FR" sz="2000"/>
          </a:p>
          <a:p>
            <a:pPr eaLnBrk="1" hangingPunct="1">
              <a:spcBef>
                <a:spcPct val="0"/>
              </a:spcBef>
              <a:buFontTx/>
              <a:buNone/>
            </a:pPr>
            <a:r>
              <a:rPr lang="fr-FR" altLang="fr-FR" sz="2000"/>
              <a:t>?? Attendre les pistes ADNe</a:t>
            </a:r>
          </a:p>
          <a:p>
            <a:pPr eaLnBrk="1" hangingPunct="1">
              <a:spcBef>
                <a:spcPct val="0"/>
              </a:spcBef>
              <a:buFontTx/>
              <a:buNone/>
            </a:pPr>
            <a:r>
              <a:rPr lang="fr-FR" altLang="fr-FR" sz="2000"/>
              <a:t>	</a:t>
            </a:r>
            <a:r>
              <a:rPr lang="fr-FR" altLang="fr-FR" sz="2000">
                <a:hlinkClick r:id="rId2"/>
              </a:rPr>
              <a:t>http://scarab-obs.fr/</a:t>
            </a:r>
            <a:endParaRPr lang="fr-FR" altLang="fr-FR" sz="2000"/>
          </a:p>
          <a:p>
            <a:pPr eaLnBrk="1" hangingPunct="1">
              <a:spcBef>
                <a:spcPct val="0"/>
              </a:spcBef>
              <a:buFontTx/>
              <a:buNone/>
            </a:pPr>
            <a:endParaRPr lang="fr-FR" altLang="fr-FR" sz="2000"/>
          </a:p>
        </p:txBody>
      </p:sp>
      <p:pic>
        <p:nvPicPr>
          <p:cNvPr id="3075" name="Picture 2" descr="Christian Berquer - Geotrupes spiniger - réf. 186763 (1000 x 660 pixels, 213 k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163" y="0"/>
            <a:ext cx="2763837"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descr="O:\GER-PHOTO\PHOTOTHEQUE\Especes photos\Faune\Coleopteres\Copris_lunaris_pict01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163" y="3725863"/>
            <a:ext cx="2808287"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107950" y="188913"/>
            <a:ext cx="6192838" cy="922337"/>
          </a:xfrm>
          <a:prstGeom prst="rect">
            <a:avLst/>
          </a:prstGeom>
          <a:noFill/>
        </p:spPr>
        <p:txBody>
          <a:bodyPr>
            <a:spAutoFit/>
          </a:bodyPr>
          <a:lstStyle/>
          <a:p>
            <a:pPr eaLnBrk="1" hangingPunct="1">
              <a:defRPr/>
            </a:pPr>
            <a:r>
              <a:rPr lang="fr-FR" altLang="fr-FR" dirty="0">
                <a:solidFill>
                  <a:schemeClr val="bg1">
                    <a:lumMod val="50000"/>
                  </a:schemeClr>
                </a:solidFill>
                <a:latin typeface="Arial" charset="0"/>
              </a:rPr>
              <a:t>Evaluer le critère « Composition faunistique – Coprophages »</a:t>
            </a:r>
          </a:p>
          <a:p>
            <a:pPr eaLnBrk="1" hangingPunct="1">
              <a:defRPr/>
            </a:pPr>
            <a:endParaRPr lang="fr-FR" dirty="0">
              <a:latin typeface="Arial" charset="0"/>
            </a:endParaRPr>
          </a:p>
        </p:txBody>
      </p:sp>
    </p:spTree>
    <p:extLst>
      <p:ext uri="{BB962C8B-B14F-4D97-AF65-F5344CB8AC3E}">
        <p14:creationId xmlns:p14="http://schemas.microsoft.com/office/powerpoint/2010/main" val="2172237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oneTexte 1"/>
          <p:cNvSpPr txBox="1">
            <a:spLocks noChangeArrowheads="1"/>
          </p:cNvSpPr>
          <p:nvPr/>
        </p:nvSpPr>
        <p:spPr bwMode="auto">
          <a:xfrm>
            <a:off x="735013" y="1052513"/>
            <a:ext cx="5565775" cy="5386387"/>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fr-FR" altLang="fr-FR" sz="2400" dirty="0" smtClean="0"/>
              <a:t>Indicateur ‘couleur’</a:t>
            </a:r>
          </a:p>
          <a:p>
            <a:pPr eaLnBrk="1" hangingPunct="1">
              <a:defRPr/>
            </a:pPr>
            <a:endParaRPr lang="fr-FR" altLang="fr-FR" sz="2000" dirty="0" smtClean="0"/>
          </a:p>
          <a:p>
            <a:pPr eaLnBrk="1" hangingPunct="1">
              <a:defRPr/>
            </a:pPr>
            <a:r>
              <a:rPr lang="fr-FR" altLang="fr-FR" sz="2000" dirty="0" smtClean="0"/>
              <a:t>Très simple mais</a:t>
            </a:r>
          </a:p>
          <a:p>
            <a:pPr marL="342900" indent="-342900" eaLnBrk="1" hangingPunct="1">
              <a:buFontTx/>
              <a:buChar char="-"/>
              <a:defRPr/>
            </a:pPr>
            <a:r>
              <a:rPr lang="fr-FR" altLang="fr-FR" sz="2000" dirty="0" smtClean="0"/>
              <a:t>Doit faire l’objet d’un temps spécifique (non couplé à </a:t>
            </a:r>
            <a:r>
              <a:rPr lang="fr-FR" altLang="fr-FR" sz="2000" dirty="0" err="1" smtClean="0"/>
              <a:t>bota</a:t>
            </a:r>
            <a:r>
              <a:rPr lang="fr-FR" altLang="fr-FR" sz="2000" dirty="0" smtClean="0"/>
              <a:t> par ex.)</a:t>
            </a:r>
          </a:p>
          <a:p>
            <a:pPr marL="342900" indent="-342900" eaLnBrk="1" hangingPunct="1">
              <a:buFontTx/>
              <a:buChar char="-"/>
              <a:defRPr/>
            </a:pPr>
            <a:r>
              <a:rPr lang="fr-FR" altLang="fr-FR" sz="2000" dirty="0" smtClean="0"/>
              <a:t>peu précis sur la catégorisation des pressions</a:t>
            </a:r>
          </a:p>
          <a:p>
            <a:pPr marL="342900" indent="-342900" eaLnBrk="1" hangingPunct="1">
              <a:buFontTx/>
              <a:buChar char="-"/>
              <a:defRPr/>
            </a:pPr>
            <a:r>
              <a:rPr lang="fr-FR" altLang="fr-FR" sz="2000" dirty="0" smtClean="0"/>
              <a:t>risques de mauvaise évaluation sur les </a:t>
            </a:r>
            <a:r>
              <a:rPr lang="fr-FR" altLang="fr-FR" sz="2000" u="sng" dirty="0" smtClean="0"/>
              <a:t>pelouses</a:t>
            </a:r>
            <a:r>
              <a:rPr lang="fr-FR" altLang="fr-FR" sz="2000" dirty="0" smtClean="0"/>
              <a:t> (non identification de dérive prairiale des pelouses… </a:t>
            </a:r>
            <a:r>
              <a:rPr lang="fr-FR" altLang="fr-FR" sz="2000" dirty="0" err="1" smtClean="0"/>
              <a:t>pb</a:t>
            </a:r>
            <a:r>
              <a:rPr lang="fr-FR" altLang="fr-FR" sz="2000" dirty="0" smtClean="0"/>
              <a:t> des ‘bleu’ et ‘marron’)</a:t>
            </a:r>
          </a:p>
          <a:p>
            <a:pPr marL="342900" indent="-342900" eaLnBrk="1" hangingPunct="1">
              <a:buFontTx/>
              <a:buChar char="-"/>
              <a:defRPr/>
            </a:pPr>
            <a:r>
              <a:rPr lang="fr-FR" altLang="fr-FR" sz="2000" dirty="0" smtClean="0"/>
              <a:t>Moins précis spatialement avec complexification de la mosaïque locale d’habitat</a:t>
            </a:r>
          </a:p>
          <a:p>
            <a:pPr eaLnBrk="1" hangingPunct="1">
              <a:defRPr/>
            </a:pPr>
            <a:r>
              <a:rPr lang="fr-FR" altLang="fr-FR" sz="2000" dirty="0" smtClean="0"/>
              <a:t>- Intéressant en prairies (alluviales) mais cortège pauvre en lorraine</a:t>
            </a:r>
          </a:p>
          <a:p>
            <a:pPr eaLnBrk="1" hangingPunct="1">
              <a:defRPr/>
            </a:pPr>
            <a:endParaRPr lang="fr-FR" altLang="fr-FR" sz="2000" dirty="0" smtClean="0"/>
          </a:p>
        </p:txBody>
      </p:sp>
      <p:sp>
        <p:nvSpPr>
          <p:cNvPr id="8" name="ZoneTexte 7"/>
          <p:cNvSpPr txBox="1"/>
          <p:nvPr/>
        </p:nvSpPr>
        <p:spPr>
          <a:xfrm>
            <a:off x="107950" y="188913"/>
            <a:ext cx="6192838" cy="922337"/>
          </a:xfrm>
          <a:prstGeom prst="rect">
            <a:avLst/>
          </a:prstGeom>
          <a:noFill/>
        </p:spPr>
        <p:txBody>
          <a:bodyPr>
            <a:spAutoFit/>
          </a:bodyPr>
          <a:lstStyle/>
          <a:p>
            <a:pPr eaLnBrk="1" hangingPunct="1">
              <a:defRPr/>
            </a:pPr>
            <a:r>
              <a:rPr lang="fr-FR" altLang="fr-FR" dirty="0">
                <a:solidFill>
                  <a:schemeClr val="bg1">
                    <a:lumMod val="50000"/>
                  </a:schemeClr>
                </a:solidFill>
                <a:latin typeface="Arial" charset="0"/>
              </a:rPr>
              <a:t>Evaluer le critère « Composition faunistique – Lépidoptères diurnes »</a:t>
            </a:r>
          </a:p>
          <a:p>
            <a:pPr eaLnBrk="1" hangingPunct="1">
              <a:defRPr/>
            </a:pPr>
            <a:endParaRPr lang="fr-FR" dirty="0">
              <a:latin typeface="Arial" charset="0"/>
            </a:endParaRPr>
          </a:p>
        </p:txBody>
      </p:sp>
      <p:pic>
        <p:nvPicPr>
          <p:cNvPr id="4100" name="Picture 2" descr="Canigou - Polyommatus (Polyommatus) icarus - réf. 56358 (900 x 675 pixels, 219 k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300" y="671513"/>
            <a:ext cx="2932113"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Françoise Peyrissat - Polyommatus (Lysandra) bellargus - réf. 183146 (450 x 463 pixels, 189 k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2870200"/>
            <a:ext cx="2922588"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9492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descr="D:\photos\thema\photos_insectes\Lepidoptera\Zygaena_carniolica_Sarreinsming_JDabry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800" y="500063"/>
            <a:ext cx="28702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ZoneTexte 1"/>
          <p:cNvSpPr txBox="1">
            <a:spLocks noChangeArrowheads="1"/>
          </p:cNvSpPr>
          <p:nvPr/>
        </p:nvSpPr>
        <p:spPr bwMode="auto">
          <a:xfrm>
            <a:off x="735013" y="1052513"/>
            <a:ext cx="54800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400"/>
              <a:t>Indicateur ‘espèces’</a:t>
            </a:r>
          </a:p>
          <a:p>
            <a:pPr eaLnBrk="1" hangingPunct="1">
              <a:spcBef>
                <a:spcPct val="0"/>
              </a:spcBef>
              <a:buFontTx/>
              <a:buNone/>
            </a:pPr>
            <a:endParaRPr lang="fr-FR" altLang="fr-FR" sz="2400"/>
          </a:p>
          <a:p>
            <a:pPr eaLnBrk="1" hangingPunct="1">
              <a:spcBef>
                <a:spcPct val="0"/>
              </a:spcBef>
              <a:buFontTx/>
              <a:buNone/>
            </a:pPr>
            <a:endParaRPr lang="fr-FR" altLang="fr-FR" sz="2000"/>
          </a:p>
          <a:p>
            <a:pPr eaLnBrk="1" hangingPunct="1">
              <a:spcBef>
                <a:spcPct val="0"/>
              </a:spcBef>
              <a:buFontTx/>
              <a:buNone/>
            </a:pPr>
            <a:r>
              <a:rPr lang="fr-FR" altLang="fr-FR" sz="2000"/>
              <a:t>4 passages (chronoventaire ou parcours)</a:t>
            </a:r>
          </a:p>
          <a:p>
            <a:pPr eaLnBrk="1" hangingPunct="1">
              <a:spcBef>
                <a:spcPct val="0"/>
              </a:spcBef>
              <a:buFontTx/>
              <a:buNone/>
            </a:pPr>
            <a:r>
              <a:rPr lang="fr-FR" altLang="fr-FR" sz="2000"/>
              <a:t>Détermination à l’espèce</a:t>
            </a:r>
          </a:p>
          <a:p>
            <a:pPr eaLnBrk="1" hangingPunct="1">
              <a:spcBef>
                <a:spcPct val="0"/>
              </a:spcBef>
              <a:buFontTx/>
              <a:buNone/>
            </a:pPr>
            <a:endParaRPr lang="fr-FR" altLang="fr-FR" sz="2000"/>
          </a:p>
          <a:p>
            <a:pPr eaLnBrk="1" hangingPunct="1">
              <a:spcBef>
                <a:spcPct val="0"/>
              </a:spcBef>
              <a:buFontTx/>
              <a:buNone/>
            </a:pPr>
            <a:endParaRPr lang="fr-FR" altLang="fr-FR" sz="2000"/>
          </a:p>
          <a:p>
            <a:pPr eaLnBrk="1" hangingPunct="1">
              <a:spcBef>
                <a:spcPct val="0"/>
              </a:spcBef>
              <a:buFontTx/>
              <a:buNone/>
            </a:pPr>
            <a:r>
              <a:rPr lang="fr-FR" altLang="fr-FR" sz="2000"/>
              <a:t>	&gt; utilisation d’une base traits de vie spécialisation des espèces et capacité de dispersion renseignent sur </a:t>
            </a:r>
            <a:r>
              <a:rPr lang="fr-FR" altLang="fr-FR" sz="2000" b="1"/>
              <a:t>l’altération du site et/ou de l’écocomplexe</a:t>
            </a:r>
          </a:p>
          <a:p>
            <a:pPr eaLnBrk="1" hangingPunct="1">
              <a:spcBef>
                <a:spcPct val="0"/>
              </a:spcBef>
              <a:buFontTx/>
              <a:buNone/>
            </a:pPr>
            <a:endParaRPr lang="fr-FR" altLang="fr-FR" sz="2000" b="1"/>
          </a:p>
          <a:p>
            <a:pPr eaLnBrk="1" hangingPunct="1">
              <a:spcBef>
                <a:spcPct val="0"/>
              </a:spcBef>
              <a:buFontTx/>
              <a:buNone/>
            </a:pPr>
            <a:r>
              <a:rPr lang="fr-FR" altLang="fr-FR" sz="2000"/>
              <a:t>Pas compliqué en Lorraine !</a:t>
            </a:r>
          </a:p>
          <a:p>
            <a:pPr eaLnBrk="1" hangingPunct="1">
              <a:spcBef>
                <a:spcPct val="0"/>
              </a:spcBef>
              <a:buFontTx/>
              <a:buNone/>
            </a:pPr>
            <a:r>
              <a:rPr lang="fr-FR" altLang="fr-FR" sz="2000"/>
              <a:t>Seuil à formaliser par lot témoin</a:t>
            </a:r>
          </a:p>
          <a:p>
            <a:pPr eaLnBrk="1" hangingPunct="1">
              <a:spcBef>
                <a:spcPct val="0"/>
              </a:spcBef>
              <a:buFontTx/>
              <a:buNone/>
            </a:pPr>
            <a:r>
              <a:rPr lang="fr-FR" altLang="fr-FR" sz="2000"/>
              <a:t>Lien protocoles/observatoires régionaux et nationaux (ORB, PRA…)</a:t>
            </a:r>
            <a:endParaRPr lang="fr-FR" altLang="fr-FR" sz="2000" b="1"/>
          </a:p>
          <a:p>
            <a:pPr eaLnBrk="1" hangingPunct="1">
              <a:spcBef>
                <a:spcPct val="0"/>
              </a:spcBef>
              <a:buFontTx/>
              <a:buNone/>
            </a:pPr>
            <a:endParaRPr lang="fr-FR" altLang="fr-FR" sz="2000"/>
          </a:p>
        </p:txBody>
      </p:sp>
      <p:sp>
        <p:nvSpPr>
          <p:cNvPr id="8" name="ZoneTexte 7"/>
          <p:cNvSpPr txBox="1"/>
          <p:nvPr/>
        </p:nvSpPr>
        <p:spPr>
          <a:xfrm>
            <a:off x="107950" y="188913"/>
            <a:ext cx="6192838" cy="922337"/>
          </a:xfrm>
          <a:prstGeom prst="rect">
            <a:avLst/>
          </a:prstGeom>
          <a:noFill/>
        </p:spPr>
        <p:txBody>
          <a:bodyPr>
            <a:spAutoFit/>
          </a:bodyPr>
          <a:lstStyle/>
          <a:p>
            <a:pPr eaLnBrk="1" hangingPunct="1">
              <a:defRPr/>
            </a:pPr>
            <a:r>
              <a:rPr lang="fr-FR" altLang="fr-FR" dirty="0">
                <a:solidFill>
                  <a:schemeClr val="bg1">
                    <a:lumMod val="50000"/>
                  </a:schemeClr>
                </a:solidFill>
                <a:latin typeface="Arial" charset="0"/>
              </a:rPr>
              <a:t>Evaluer le critère « Composition faunistique – Lépidoptères diurnes »</a:t>
            </a:r>
          </a:p>
          <a:p>
            <a:pPr eaLnBrk="1" hangingPunct="1">
              <a:defRPr/>
            </a:pPr>
            <a:endParaRPr lang="fr-FR" dirty="0">
              <a:latin typeface="Arial" charset="0"/>
            </a:endParaRPr>
          </a:p>
        </p:txBody>
      </p:sp>
      <p:pic>
        <p:nvPicPr>
          <p:cNvPr id="5125" name="Picture 6" descr="D:\photos\thema\photos_insectes\Lepidoptera\Euphydryas_aurinia_fontoy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63" y="3143250"/>
            <a:ext cx="2357437"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1" y="1620837"/>
            <a:ext cx="8116246"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27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923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27088" y="333375"/>
            <a:ext cx="7824787" cy="6154738"/>
          </a:xfrm>
          <a:prstGeom prst="rect">
            <a:avLst/>
          </a:prstGeom>
          <a:noFill/>
        </p:spPr>
        <p:txBody>
          <a:bodyPr>
            <a:spAutoFit/>
          </a:bodyPr>
          <a:lstStyle/>
          <a:p>
            <a:pPr eaLnBrk="1" hangingPunct="1">
              <a:defRPr/>
            </a:pPr>
            <a:r>
              <a:rPr lang="fr-FR" u="sng" dirty="0"/>
              <a:t>Suivi des cortèges de Rhopalocères - Résultats</a:t>
            </a:r>
          </a:p>
          <a:p>
            <a:pPr eaLnBrk="1" hangingPunct="1">
              <a:defRPr/>
            </a:pPr>
            <a:endParaRPr lang="fr-FR" dirty="0"/>
          </a:p>
          <a:p>
            <a:pPr eaLnBrk="1" hangingPunct="1">
              <a:defRPr/>
            </a:pPr>
            <a:r>
              <a:rPr lang="fr-FR" dirty="0"/>
              <a:t>Profil « référence » par habitat</a:t>
            </a:r>
          </a:p>
          <a:p>
            <a:pPr eaLnBrk="1" hangingPunct="1">
              <a:defRPr/>
            </a:pPr>
            <a:endParaRPr lang="fr-FR" sz="1400" dirty="0"/>
          </a:p>
          <a:p>
            <a:pPr eaLnBrk="1" hangingPunct="1">
              <a:defRPr/>
            </a:pPr>
            <a:endParaRPr lang="fr-FR" sz="1400" dirty="0"/>
          </a:p>
          <a:p>
            <a:pPr eaLnBrk="1" hangingPunct="1">
              <a:defRPr/>
            </a:pPr>
            <a:endParaRPr lang="fr-FR" sz="1400" dirty="0"/>
          </a:p>
          <a:p>
            <a:pPr eaLnBrk="1" hangingPunct="1">
              <a:defRPr/>
            </a:pPr>
            <a:endParaRPr lang="fr-FR" sz="1400" dirty="0"/>
          </a:p>
          <a:p>
            <a:pPr eaLnBrk="1" hangingPunct="1">
              <a:defRPr/>
            </a:pPr>
            <a:endParaRPr lang="fr-FR" sz="1400" dirty="0"/>
          </a:p>
          <a:p>
            <a:pPr eaLnBrk="1" hangingPunct="1">
              <a:defRPr/>
            </a:pPr>
            <a:endParaRPr lang="fr-FR" sz="1400" dirty="0"/>
          </a:p>
          <a:p>
            <a:pPr eaLnBrk="1" hangingPunct="1">
              <a:defRPr/>
            </a:pPr>
            <a:endParaRPr lang="fr-FR" sz="1400" dirty="0"/>
          </a:p>
          <a:p>
            <a:pPr eaLnBrk="1" hangingPunct="1">
              <a:defRPr/>
            </a:pPr>
            <a:endParaRPr lang="fr-FR" sz="1400" dirty="0"/>
          </a:p>
          <a:p>
            <a:pPr eaLnBrk="1" hangingPunct="1">
              <a:defRPr/>
            </a:pPr>
            <a:endParaRPr lang="fr-FR" sz="1400" dirty="0"/>
          </a:p>
          <a:p>
            <a:pPr eaLnBrk="1" hangingPunct="1">
              <a:defRPr/>
            </a:pPr>
            <a:endParaRPr lang="fr-FR" sz="1400" dirty="0"/>
          </a:p>
          <a:p>
            <a:pPr eaLnBrk="1" hangingPunct="1">
              <a:defRPr/>
            </a:pPr>
            <a:endParaRPr lang="fr-FR" sz="1400" dirty="0"/>
          </a:p>
          <a:p>
            <a:pPr eaLnBrk="1" hangingPunct="1">
              <a:defRPr/>
            </a:pPr>
            <a:endParaRPr lang="fr-FR" sz="1400" dirty="0"/>
          </a:p>
          <a:p>
            <a:pPr eaLnBrk="1" hangingPunct="1">
              <a:defRPr/>
            </a:pPr>
            <a:endParaRPr lang="fr-FR" sz="1400" dirty="0"/>
          </a:p>
          <a:p>
            <a:pPr eaLnBrk="1" hangingPunct="1">
              <a:defRPr/>
            </a:pPr>
            <a:endParaRPr lang="fr-FR" sz="1400" dirty="0"/>
          </a:p>
          <a:p>
            <a:pPr eaLnBrk="1" hangingPunct="1">
              <a:defRPr/>
            </a:pPr>
            <a:endParaRPr lang="fr-FR" dirty="0"/>
          </a:p>
          <a:p>
            <a:pPr eaLnBrk="1" hangingPunct="1">
              <a:defRPr/>
            </a:pPr>
            <a:r>
              <a:rPr lang="fr-FR" dirty="0"/>
              <a:t>Analyse des modalités de gestion :</a:t>
            </a:r>
          </a:p>
          <a:p>
            <a:pPr marL="285750" indent="-285750" eaLnBrk="1" hangingPunct="1">
              <a:buFontTx/>
              <a:buChar char="-"/>
              <a:defRPr/>
            </a:pPr>
            <a:r>
              <a:rPr lang="fr-FR" dirty="0"/>
              <a:t>Dérive banale sur site non géré et parcs unitaires</a:t>
            </a:r>
          </a:p>
          <a:p>
            <a:pPr marL="285750" indent="-285750" eaLnBrk="1" hangingPunct="1">
              <a:buFontTx/>
              <a:buChar char="-"/>
              <a:defRPr/>
            </a:pPr>
            <a:r>
              <a:rPr lang="fr-FR" dirty="0"/>
              <a:t>Insuffisance du débroussaillage hivernal (</a:t>
            </a:r>
            <a:r>
              <a:rPr lang="fr-FR" dirty="0" err="1"/>
              <a:t>micro-climat</a:t>
            </a:r>
            <a:r>
              <a:rPr lang="fr-FR" dirty="0"/>
              <a:t>?)</a:t>
            </a:r>
          </a:p>
          <a:p>
            <a:pPr marL="285750" indent="-285750" eaLnBrk="1" hangingPunct="1">
              <a:buFontTx/>
              <a:buChar char="-"/>
              <a:defRPr/>
            </a:pPr>
            <a:r>
              <a:rPr lang="fr-FR" dirty="0"/>
              <a:t>Intérêt du pâturage en rotation et gardienné (continuité spatio-temporelle des ressources)</a:t>
            </a:r>
          </a:p>
          <a:p>
            <a:pPr eaLnBrk="1" hangingPunct="1">
              <a:defRPr/>
            </a:pPr>
            <a:endParaRPr lang="fr-FR" dirty="0"/>
          </a:p>
          <a:p>
            <a:pPr eaLnBrk="1" hangingPunct="1">
              <a:defRPr/>
            </a:pPr>
            <a:endParaRPr lang="fr-FR" dirty="0"/>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5638"/>
            <a:ext cx="5940425"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Imag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575" y="865188"/>
            <a:ext cx="352742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27857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7171"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6" name="ZoneTexte 5"/>
          <p:cNvSpPr txBox="1"/>
          <p:nvPr/>
        </p:nvSpPr>
        <p:spPr>
          <a:xfrm>
            <a:off x="1187450" y="476250"/>
            <a:ext cx="6362700" cy="5356225"/>
          </a:xfrm>
          <a:prstGeom prst="rect">
            <a:avLst/>
          </a:prstGeom>
          <a:noFill/>
        </p:spPr>
        <p:txBody>
          <a:bodyPr>
            <a:spAutoFit/>
          </a:bodyPr>
          <a:lstStyle/>
          <a:p>
            <a:pPr eaLnBrk="1" hangingPunct="1">
              <a:defRPr/>
            </a:pPr>
            <a:r>
              <a:rPr lang="fr-FR" dirty="0"/>
              <a:t>Indicateur  MNHN ‘couleur’ </a:t>
            </a:r>
          </a:p>
          <a:p>
            <a:pPr eaLnBrk="1" hangingPunct="1">
              <a:defRPr/>
            </a:pPr>
            <a:endParaRPr lang="fr-FR" dirty="0"/>
          </a:p>
          <a:p>
            <a:pPr marL="285750" indent="-285750" eaLnBrk="1" hangingPunct="1">
              <a:buFont typeface="Arial" pitchFamily="34" charset="0"/>
              <a:buChar char="•"/>
              <a:defRPr/>
            </a:pPr>
            <a:r>
              <a:rPr lang="fr-FR" dirty="0"/>
              <a:t>simple à recueillir </a:t>
            </a:r>
          </a:p>
          <a:p>
            <a:pPr marL="285750" indent="-285750" eaLnBrk="1" hangingPunct="1">
              <a:buFont typeface="Arial" pitchFamily="34" charset="0"/>
              <a:buChar char="•"/>
              <a:defRPr/>
            </a:pPr>
            <a:r>
              <a:rPr lang="fr-FR" dirty="0"/>
              <a:t>Interprétation sujette à prudence (</a:t>
            </a:r>
            <a:r>
              <a:rPr lang="fr-FR" dirty="0" err="1"/>
              <a:t>Polyommatus</a:t>
            </a:r>
            <a:r>
              <a:rPr lang="fr-FR" dirty="0"/>
              <a:t> </a:t>
            </a:r>
            <a:r>
              <a:rPr lang="fr-FR" dirty="0" err="1"/>
              <a:t>icarus</a:t>
            </a:r>
            <a:r>
              <a:rPr lang="fr-FR" dirty="0"/>
              <a:t> – </a:t>
            </a:r>
            <a:r>
              <a:rPr lang="fr-FR" dirty="0" err="1"/>
              <a:t>bellargus</a:t>
            </a:r>
            <a:r>
              <a:rPr lang="fr-FR" dirty="0"/>
              <a:t>)</a:t>
            </a:r>
          </a:p>
          <a:p>
            <a:pPr eaLnBrk="1" hangingPunct="1">
              <a:defRPr/>
            </a:pPr>
            <a:endParaRPr lang="fr-FR" dirty="0"/>
          </a:p>
          <a:p>
            <a:pPr eaLnBrk="1" hangingPunct="1">
              <a:defRPr/>
            </a:pPr>
            <a:endParaRPr lang="fr-FR" dirty="0"/>
          </a:p>
          <a:p>
            <a:pPr eaLnBrk="1" hangingPunct="1">
              <a:defRPr/>
            </a:pPr>
            <a:r>
              <a:rPr lang="fr-FR" dirty="0"/>
              <a:t>Indicateur  MNHN ‘espèces’</a:t>
            </a:r>
          </a:p>
          <a:p>
            <a:pPr eaLnBrk="1" hangingPunct="1">
              <a:defRPr/>
            </a:pPr>
            <a:endParaRPr lang="fr-FR" dirty="0"/>
          </a:p>
          <a:p>
            <a:pPr marL="285750" indent="-285750" eaLnBrk="1" hangingPunct="1">
              <a:buFont typeface="Arial" pitchFamily="34" charset="0"/>
              <a:buChar char="•"/>
              <a:defRPr/>
            </a:pPr>
            <a:r>
              <a:rPr lang="fr-FR" dirty="0"/>
              <a:t>Méthodologie demandant compétence et souplesse</a:t>
            </a:r>
          </a:p>
          <a:p>
            <a:pPr marL="285750" indent="-285750" eaLnBrk="1" hangingPunct="1">
              <a:buFont typeface="Arial" pitchFamily="34" charset="0"/>
              <a:buChar char="•"/>
              <a:defRPr/>
            </a:pPr>
            <a:r>
              <a:rPr lang="fr-FR" dirty="0"/>
              <a:t>En attente d’outils / seuils  !! Relevés disponibles, interprétables ultérieurement</a:t>
            </a:r>
          </a:p>
          <a:p>
            <a:pPr eaLnBrk="1" hangingPunct="1">
              <a:defRPr/>
            </a:pPr>
            <a:endParaRPr lang="fr-FR" dirty="0"/>
          </a:p>
          <a:p>
            <a:pPr eaLnBrk="1" hangingPunct="1">
              <a:defRPr/>
            </a:pPr>
            <a:r>
              <a:rPr lang="fr-FR" dirty="0"/>
              <a:t>Seule l’approche ‘espèce’ permettra une</a:t>
            </a:r>
            <a:r>
              <a:rPr lang="fr-FR" b="1" dirty="0"/>
              <a:t> analyse diachronique</a:t>
            </a:r>
          </a:p>
          <a:p>
            <a:pPr eaLnBrk="1" hangingPunct="1">
              <a:defRPr/>
            </a:pPr>
            <a:r>
              <a:rPr lang="fr-FR" dirty="0"/>
              <a:t>	&gt; limite forte liée aux capacités de recolonisation d’un site par des espèces typiques en ayant disparu : besoin d’évaluer au sein du pool d’espèces initial</a:t>
            </a:r>
          </a:p>
          <a:p>
            <a:pPr eaLnBrk="1" hangingPunct="1">
              <a:defRPr/>
            </a:pPr>
            <a:endParaRPr lang="fr-FR" dirty="0"/>
          </a:p>
        </p:txBody>
      </p:sp>
    </p:spTree>
    <p:extLst>
      <p:ext uri="{BB962C8B-B14F-4D97-AF65-F5344CB8AC3E}">
        <p14:creationId xmlns:p14="http://schemas.microsoft.com/office/powerpoint/2010/main" val="1651003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fr-FR" altLang="fr-FR" smtClean="0"/>
          </a:p>
        </p:txBody>
      </p:sp>
      <p:sp>
        <p:nvSpPr>
          <p:cNvPr id="8195" name="Rectangle 3"/>
          <p:cNvSpPr>
            <a:spLocks noGrp="1" noChangeArrowheads="1"/>
          </p:cNvSpPr>
          <p:nvPr>
            <p:ph type="body" idx="1"/>
          </p:nvPr>
        </p:nvSpPr>
        <p:spPr/>
        <p:txBody>
          <a:bodyPr/>
          <a:lstStyle/>
          <a:p>
            <a:pPr eaLnBrk="1" hangingPunct="1"/>
            <a:endParaRPr lang="fr-FR" altLang="fr-FR" smtClean="0"/>
          </a:p>
        </p:txBody>
      </p:sp>
      <p:pic>
        <p:nvPicPr>
          <p:cNvPr id="8196" name="Picture 4" descr="presentation_cen_lorra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147176"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ZoneTexte 1"/>
          <p:cNvSpPr txBox="1">
            <a:spLocks noChangeArrowheads="1"/>
          </p:cNvSpPr>
          <p:nvPr/>
        </p:nvSpPr>
        <p:spPr bwMode="auto">
          <a:xfrm>
            <a:off x="107950" y="1939925"/>
            <a:ext cx="74882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fr-FR" sz="1800" b="1">
                <a:solidFill>
                  <a:schemeClr val="bg1"/>
                </a:solidFill>
              </a:rPr>
              <a:t>Du suivi écologique de la gestion des pelouses à l’évaluation de l’état de conservation : approche méthodologique et résultats</a:t>
            </a:r>
          </a:p>
          <a:p>
            <a:pPr>
              <a:spcBef>
                <a:spcPct val="0"/>
              </a:spcBef>
              <a:buFontTx/>
              <a:buNone/>
            </a:pPr>
            <a:endParaRPr lang="fr-FR" altLang="fr-FR" sz="1800" b="1">
              <a:solidFill>
                <a:schemeClr val="bg1"/>
              </a:solidFill>
            </a:endParaRPr>
          </a:p>
          <a:p>
            <a:pPr>
              <a:spcBef>
                <a:spcPct val="0"/>
              </a:spcBef>
              <a:buFontTx/>
              <a:buNone/>
            </a:pPr>
            <a:endParaRPr lang="fr-FR" altLang="fr-FR" sz="1800" b="1">
              <a:solidFill>
                <a:schemeClr val="bg1"/>
              </a:solidFill>
            </a:endParaRPr>
          </a:p>
          <a:p>
            <a:pPr algn="ctr" eaLnBrk="1" hangingPunct="1">
              <a:spcBef>
                <a:spcPct val="0"/>
              </a:spcBef>
              <a:buFontTx/>
              <a:buNone/>
            </a:pPr>
            <a:r>
              <a:rPr lang="fr-FR" altLang="fr-FR" sz="1600">
                <a:solidFill>
                  <a:schemeClr val="bg1"/>
                </a:solidFill>
              </a:rPr>
              <a:t>Avril 2014</a:t>
            </a:r>
          </a:p>
        </p:txBody>
      </p:sp>
    </p:spTree>
    <p:extLst>
      <p:ext uri="{BB962C8B-B14F-4D97-AF65-F5344CB8AC3E}">
        <p14:creationId xmlns:p14="http://schemas.microsoft.com/office/powerpoint/2010/main" val="27818913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oneTexte 1"/>
          <p:cNvSpPr txBox="1">
            <a:spLocks noChangeArrowheads="1"/>
          </p:cNvSpPr>
          <p:nvPr/>
        </p:nvSpPr>
        <p:spPr bwMode="auto">
          <a:xfrm>
            <a:off x="708025" y="339725"/>
            <a:ext cx="7824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u="sng"/>
              <a:t>Suivi des cortèges de Rhopalocères - Méthodologie</a:t>
            </a:r>
          </a:p>
          <a:p>
            <a:pPr eaLnBrk="1" hangingPunct="1">
              <a:spcBef>
                <a:spcPct val="0"/>
              </a:spcBef>
              <a:buFontTx/>
              <a:buNone/>
            </a:pPr>
            <a:endParaRPr lang="fr-FR" altLang="fr-FR" sz="1800"/>
          </a:p>
          <a:p>
            <a:pPr eaLnBrk="1" hangingPunct="1">
              <a:spcBef>
                <a:spcPct val="0"/>
              </a:spcBef>
              <a:buFontTx/>
              <a:buNone/>
            </a:pPr>
            <a:r>
              <a:rPr lang="fr-FR" altLang="fr-FR" sz="1800"/>
              <a:t>Depuis 2002, constitution progressive d’un réseau de 61 transects sur 16 pelouses lorraines</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1484313"/>
            <a:ext cx="49117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ZoneTexte 3"/>
          <p:cNvSpPr txBox="1">
            <a:spLocks noChangeArrowheads="1"/>
          </p:cNvSpPr>
          <p:nvPr/>
        </p:nvSpPr>
        <p:spPr bwMode="auto">
          <a:xfrm>
            <a:off x="708025" y="1585913"/>
            <a:ext cx="3432175"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a:t>Méthode type STERF/BMS (transect) </a:t>
            </a:r>
            <a:r>
              <a:rPr lang="fr-FR" altLang="fr-FR" sz="1800" b="1"/>
              <a:t>compatible</a:t>
            </a:r>
            <a:r>
              <a:rPr lang="fr-FR" altLang="fr-FR" sz="1800"/>
              <a:t> méthodo EC-MNHN</a:t>
            </a:r>
          </a:p>
          <a:p>
            <a:pPr eaLnBrk="1" hangingPunct="1">
              <a:spcBef>
                <a:spcPct val="0"/>
              </a:spcBef>
              <a:buFontTx/>
              <a:buNone/>
            </a:pPr>
            <a:endParaRPr lang="fr-FR" altLang="fr-FR" sz="1800"/>
          </a:p>
          <a:p>
            <a:pPr eaLnBrk="1" hangingPunct="1">
              <a:spcBef>
                <a:spcPct val="0"/>
              </a:spcBef>
              <a:buFontTx/>
              <a:buNone/>
            </a:pPr>
            <a:r>
              <a:rPr lang="fr-FR" altLang="fr-FR" sz="1800"/>
              <a:t>Analyse par indices de structures (diversité, abondance /100m…)</a:t>
            </a:r>
          </a:p>
          <a:p>
            <a:pPr eaLnBrk="1" hangingPunct="1">
              <a:spcBef>
                <a:spcPct val="0"/>
              </a:spcBef>
              <a:buFontTx/>
              <a:buNone/>
            </a:pPr>
            <a:r>
              <a:rPr lang="fr-FR" altLang="fr-FR" sz="1800"/>
              <a:t>+ groupes fonctionnels pondérés par effectifs</a:t>
            </a:r>
          </a:p>
          <a:p>
            <a:pPr eaLnBrk="1" hangingPunct="1">
              <a:spcBef>
                <a:spcPct val="0"/>
              </a:spcBef>
              <a:buFontTx/>
              <a:buNone/>
            </a:pPr>
            <a:r>
              <a:rPr lang="fr-FR" altLang="fr-FR" sz="1800"/>
              <a:t>liste régionale en codage flou :</a:t>
            </a:r>
          </a:p>
          <a:p>
            <a:pPr eaLnBrk="1" hangingPunct="1">
              <a:spcBef>
                <a:spcPct val="0"/>
              </a:spcBef>
              <a:buFontTx/>
              <a:buNone/>
            </a:pPr>
            <a:r>
              <a:rPr lang="fr-FR" altLang="fr-FR" sz="1800"/>
              <a:t>	</a:t>
            </a:r>
            <a:r>
              <a:rPr lang="fr-FR" altLang="fr-FR" sz="1400"/>
              <a:t>ex: Damier de la succise = 50% prairie (Pr) + 50% pelouse (Pe)</a:t>
            </a:r>
          </a:p>
          <a:p>
            <a:pPr eaLnBrk="1" hangingPunct="1">
              <a:spcBef>
                <a:spcPct val="0"/>
              </a:spcBef>
              <a:buFontTx/>
              <a:buNone/>
            </a:pPr>
            <a:r>
              <a:rPr lang="fr-FR" altLang="fr-FR" sz="1400"/>
              <a:t>	Azuré bleu-céleste = 100% xéro-thermophile</a:t>
            </a:r>
          </a:p>
          <a:p>
            <a:pPr eaLnBrk="1" hangingPunct="1">
              <a:spcBef>
                <a:spcPct val="0"/>
              </a:spcBef>
              <a:buFontTx/>
              <a:buNone/>
            </a:pPr>
            <a:endParaRPr lang="fr-FR" altLang="fr-FR" sz="1800"/>
          </a:p>
          <a:p>
            <a:pPr eaLnBrk="1" hangingPunct="1">
              <a:spcBef>
                <a:spcPct val="0"/>
              </a:spcBef>
              <a:buFontTx/>
              <a:buNone/>
            </a:pPr>
            <a:endParaRPr lang="fr-FR" altLang="fr-FR" sz="1800"/>
          </a:p>
        </p:txBody>
      </p:sp>
    </p:spTree>
    <p:extLst>
      <p:ext uri="{BB962C8B-B14F-4D97-AF65-F5344CB8AC3E}">
        <p14:creationId xmlns:p14="http://schemas.microsoft.com/office/powerpoint/2010/main" val="12710572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noChangeAspect="1"/>
          </p:cNvGraphicFramePr>
          <p:nvPr>
            <p:ph idx="1"/>
            <p:extLst>
              <p:ext uri="{D42A27DB-BD31-4B8C-83A1-F6EECF244321}">
                <p14:modId xmlns:p14="http://schemas.microsoft.com/office/powerpoint/2010/main" val="1717450084"/>
              </p:ext>
            </p:extLst>
          </p:nvPr>
        </p:nvGraphicFramePr>
        <p:xfrm>
          <a:off x="1619672" y="-766284"/>
          <a:ext cx="5418212" cy="7654769"/>
        </p:xfrm>
        <a:graphic>
          <a:graphicData uri="http://schemas.openxmlformats.org/presentationml/2006/ole">
            <mc:AlternateContent xmlns:mc="http://schemas.openxmlformats.org/markup-compatibility/2006">
              <mc:Choice xmlns:v="urn:schemas-microsoft-com:vml" Requires="v">
                <p:oleObj spid="_x0000_s3108" name="Acrobat Document" r:id="rId3" imgW="6415981" imgH="9067680" progId="AcroExch.Document.DC">
                  <p:embed/>
                </p:oleObj>
              </mc:Choice>
              <mc:Fallback>
                <p:oleObj name="Acrobat Document" r:id="rId3" imgW="6415981" imgH="9067680" progId="AcroExch.Document.DC">
                  <p:embed/>
                  <p:pic>
                    <p:nvPicPr>
                      <p:cNvPr id="0" name=""/>
                      <p:cNvPicPr/>
                      <p:nvPr/>
                    </p:nvPicPr>
                    <p:blipFill>
                      <a:blip r:embed="rId4"/>
                      <a:stretch>
                        <a:fillRect/>
                      </a:stretch>
                    </p:blipFill>
                    <p:spPr>
                      <a:xfrm>
                        <a:off x="1619672" y="-766284"/>
                        <a:ext cx="5418212" cy="7654769"/>
                      </a:xfrm>
                      <a:prstGeom prst="rect">
                        <a:avLst/>
                      </a:prstGeom>
                    </p:spPr>
                  </p:pic>
                </p:oleObj>
              </mc:Fallback>
            </mc:AlternateContent>
          </a:graphicData>
        </a:graphic>
      </p:graphicFrame>
    </p:spTree>
    <p:extLst>
      <p:ext uri="{BB962C8B-B14F-4D97-AF65-F5344CB8AC3E}">
        <p14:creationId xmlns:p14="http://schemas.microsoft.com/office/powerpoint/2010/main" val="374743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089" y="476672"/>
            <a:ext cx="4658097" cy="632937"/>
          </a:xfrm>
        </p:spPr>
        <p:txBody>
          <a:bodyPr/>
          <a:lstStyle/>
          <a:p>
            <a:r>
              <a:rPr lang="fr-FR" sz="2400" dirty="0" smtClean="0">
                <a:solidFill>
                  <a:srgbClr val="7030A0"/>
                </a:solidFill>
              </a:rPr>
              <a:t>Guide méthodologique MNHM : des concepts à l’application</a:t>
            </a:r>
            <a:endParaRPr lang="fr-FR" sz="2400" dirty="0">
              <a:solidFill>
                <a:srgbClr val="7030A0"/>
              </a:solidFill>
            </a:endParaRPr>
          </a:p>
        </p:txBody>
      </p:sp>
      <p:sp>
        <p:nvSpPr>
          <p:cNvPr id="5" name="ZoneTexte 4"/>
          <p:cNvSpPr txBox="1"/>
          <p:nvPr/>
        </p:nvSpPr>
        <p:spPr>
          <a:xfrm>
            <a:off x="312962" y="2276872"/>
            <a:ext cx="4536504" cy="2862322"/>
          </a:xfrm>
          <a:prstGeom prst="rect">
            <a:avLst/>
          </a:prstGeom>
          <a:noFill/>
        </p:spPr>
        <p:txBody>
          <a:bodyPr wrap="square" rtlCol="0">
            <a:spAutoFit/>
          </a:bodyPr>
          <a:lstStyle/>
          <a:p>
            <a:r>
              <a:rPr lang="fr-FR" b="1" dirty="0" smtClean="0"/>
              <a:t>Milieux agropastoraux </a:t>
            </a:r>
            <a:r>
              <a:rPr lang="fr-FR" dirty="0" smtClean="0"/>
              <a:t>: </a:t>
            </a:r>
          </a:p>
          <a:p>
            <a:endParaRPr lang="fr-FR" dirty="0"/>
          </a:p>
          <a:p>
            <a:r>
              <a:rPr lang="fr-FR" dirty="0" smtClean="0"/>
              <a:t>Pelouses calcicoles – UE 6210</a:t>
            </a:r>
          </a:p>
          <a:p>
            <a:endParaRPr lang="fr-FR" dirty="0" smtClean="0"/>
          </a:p>
          <a:p>
            <a:r>
              <a:rPr lang="fr-FR" dirty="0" smtClean="0"/>
              <a:t>Prairies de fauche (de plaine et de montagne) – UE 6510 et 6520</a:t>
            </a:r>
          </a:p>
          <a:p>
            <a:endParaRPr lang="fr-FR" dirty="0" smtClean="0"/>
          </a:p>
          <a:p>
            <a:r>
              <a:rPr lang="fr-FR" dirty="0" smtClean="0"/>
              <a:t>Prairies à Molinie – UE 6410</a:t>
            </a:r>
          </a:p>
          <a:p>
            <a:endParaRPr lang="fr-FR" dirty="0" smtClean="0"/>
          </a:p>
          <a:p>
            <a:r>
              <a:rPr lang="fr-FR" dirty="0" err="1" smtClean="0"/>
              <a:t>Mégaphorbiaies</a:t>
            </a:r>
            <a:r>
              <a:rPr lang="fr-FR" dirty="0" smtClean="0"/>
              <a:t> </a:t>
            </a:r>
            <a:r>
              <a:rPr lang="fr-FR" dirty="0" smtClean="0">
                <a:solidFill>
                  <a:srgbClr val="FF0000"/>
                </a:solidFill>
              </a:rPr>
              <a:t>riveraines</a:t>
            </a:r>
            <a:r>
              <a:rPr lang="fr-FR" dirty="0" smtClean="0"/>
              <a:t> – UE 6430</a:t>
            </a:r>
            <a:endParaRPr lang="fr-FR" dirty="0"/>
          </a:p>
        </p:txBody>
      </p:sp>
      <p:sp>
        <p:nvSpPr>
          <p:cNvPr id="6" name="ZoneTexte 5"/>
          <p:cNvSpPr txBox="1"/>
          <p:nvPr/>
        </p:nvSpPr>
        <p:spPr>
          <a:xfrm>
            <a:off x="7092280" y="0"/>
            <a:ext cx="2123728" cy="369332"/>
          </a:xfrm>
          <a:prstGeom prst="rect">
            <a:avLst/>
          </a:prstGeom>
          <a:noFill/>
        </p:spPr>
        <p:txBody>
          <a:bodyPr wrap="square" rtlCol="0">
            <a:spAutoFit/>
          </a:bodyPr>
          <a:lstStyle/>
          <a:p>
            <a:r>
              <a:rPr lang="fr-FR" b="1" dirty="0" smtClean="0">
                <a:solidFill>
                  <a:srgbClr val="FF0000"/>
                </a:solidFill>
              </a:rPr>
              <a:t>Echelle du site</a:t>
            </a:r>
            <a:endParaRPr lang="fr-FR" b="1" dirty="0">
              <a:solidFill>
                <a:srgbClr val="FF0000"/>
              </a:solidFill>
            </a:endParaRP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3520" y="748353"/>
            <a:ext cx="4320480" cy="6109647"/>
          </a:xfrm>
          <a:prstGeom prst="rect">
            <a:avLst/>
          </a:prstGeom>
        </p:spPr>
      </p:pic>
    </p:spTree>
    <p:extLst>
      <p:ext uri="{BB962C8B-B14F-4D97-AF65-F5344CB8AC3E}">
        <p14:creationId xmlns:p14="http://schemas.microsoft.com/office/powerpoint/2010/main" val="20449335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064896" cy="646331"/>
          </a:xfrm>
          <a:prstGeom prst="rect">
            <a:avLst/>
          </a:prstGeom>
        </p:spPr>
        <p:txBody>
          <a:bodyPr wrap="square">
            <a:spAutoFit/>
          </a:bodyPr>
          <a:lstStyle/>
          <a:p>
            <a:r>
              <a:rPr lang="fr-FR" dirty="0"/>
              <a:t>Approche par analyses des relevés </a:t>
            </a:r>
            <a:r>
              <a:rPr lang="fr-FR" dirty="0" err="1"/>
              <a:t>phytosociologiques</a:t>
            </a:r>
            <a:r>
              <a:rPr lang="fr-FR" dirty="0"/>
              <a:t> : Evaluation </a:t>
            </a:r>
            <a:r>
              <a:rPr lang="fr-FR" dirty="0" smtClean="0"/>
              <a:t>scientifique du site </a:t>
            </a:r>
            <a:r>
              <a:rPr lang="fr-FR" dirty="0" err="1" smtClean="0"/>
              <a:t>Natura</a:t>
            </a:r>
            <a:r>
              <a:rPr lang="fr-FR" dirty="0" smtClean="0"/>
              <a:t> 2000 de Lorry-</a:t>
            </a:r>
            <a:r>
              <a:rPr lang="fr-FR" dirty="0" err="1" smtClean="0"/>
              <a:t>Mardigny</a:t>
            </a:r>
            <a:r>
              <a:rPr lang="fr-FR" dirty="0" smtClean="0"/>
              <a:t>  2013 P Richard &amp; J </a:t>
            </a:r>
            <a:r>
              <a:rPr lang="fr-FR" dirty="0" err="1"/>
              <a:t>D</a:t>
            </a:r>
            <a:r>
              <a:rPr lang="fr-FR" dirty="0" err="1" smtClean="0"/>
              <a:t>aby</a:t>
            </a:r>
            <a:endParaRPr lang="fr-FR" dirty="0"/>
          </a:p>
        </p:txBody>
      </p:sp>
      <p:sp>
        <p:nvSpPr>
          <p:cNvPr id="4" name="Rectangle 3"/>
          <p:cNvSpPr/>
          <p:nvPr/>
        </p:nvSpPr>
        <p:spPr>
          <a:xfrm>
            <a:off x="224855" y="1340768"/>
            <a:ext cx="8892480" cy="1200329"/>
          </a:xfrm>
          <a:prstGeom prst="rect">
            <a:avLst/>
          </a:prstGeom>
        </p:spPr>
        <p:txBody>
          <a:bodyPr wrap="square">
            <a:spAutoFit/>
          </a:bodyPr>
          <a:lstStyle/>
          <a:p>
            <a:pPr algn="just">
              <a:spcAft>
                <a:spcPts val="0"/>
              </a:spcAft>
            </a:pPr>
            <a:r>
              <a:rPr lang="fr-FR" dirty="0" err="1">
                <a:latin typeface="Frutiger LT Std 45 Light" panose="020B0402020204020204" pitchFamily="34" charset="0"/>
                <a:ea typeface="Times New Roman" panose="02020603050405020304" pitchFamily="18" charset="0"/>
              </a:rPr>
              <a:t>Vittonville</a:t>
            </a:r>
            <a:r>
              <a:rPr lang="fr-FR" dirty="0">
                <a:latin typeface="Frutiger LT Std 45 Light" panose="020B0402020204020204" pitchFamily="34" charset="0"/>
                <a:ea typeface="Times New Roman" panose="02020603050405020304" pitchFamily="18" charset="0"/>
              </a:rPr>
              <a:t> – Pelouse fauchée sous MAE – 10 relevés dont 1 similaires à 2007</a:t>
            </a:r>
            <a:endParaRPr lang="fr-FR" dirty="0">
              <a:ea typeface="Times New Roman" panose="02020603050405020304" pitchFamily="18" charset="0"/>
            </a:endParaRPr>
          </a:p>
          <a:p>
            <a:pPr algn="just">
              <a:spcAft>
                <a:spcPts val="0"/>
              </a:spcAft>
            </a:pPr>
            <a:r>
              <a:rPr lang="fr-FR" dirty="0" err="1">
                <a:latin typeface="Frutiger LT Std 45 Light" panose="020B0402020204020204" pitchFamily="34" charset="0"/>
                <a:ea typeface="Times New Roman" panose="02020603050405020304" pitchFamily="18" charset="0"/>
              </a:rPr>
              <a:t>Mardigny</a:t>
            </a:r>
            <a:r>
              <a:rPr lang="fr-FR" dirty="0">
                <a:latin typeface="Frutiger LT Std 45 Light" panose="020B0402020204020204" pitchFamily="34" charset="0"/>
                <a:ea typeface="Times New Roman" panose="02020603050405020304" pitchFamily="18" charset="0"/>
              </a:rPr>
              <a:t> – Pelouse pâturée sous MAE (absence de fertilisation) – 12 relevés dont 11 similaires à 2007</a:t>
            </a:r>
            <a:endParaRPr lang="fr-FR" dirty="0">
              <a:ea typeface="Times New Roman" panose="02020603050405020304" pitchFamily="18" charset="0"/>
            </a:endParaRPr>
          </a:p>
          <a:p>
            <a:pPr algn="just">
              <a:spcAft>
                <a:spcPts val="0"/>
              </a:spcAft>
            </a:pPr>
            <a:r>
              <a:rPr lang="fr-FR" dirty="0">
                <a:latin typeface="Frutiger LT Std 45 Light" panose="020B0402020204020204" pitchFamily="34" charset="0"/>
                <a:ea typeface="Times New Roman" panose="02020603050405020304" pitchFamily="18" charset="0"/>
              </a:rPr>
              <a:t>Lorry – Pelouse pâturée sans MAE – 17 relevés dont 14 similaires à 2007.</a:t>
            </a:r>
            <a:endParaRPr lang="fr-FR" dirty="0">
              <a:effectLst/>
              <a:ea typeface="Times New Roman" panose="02020603050405020304" pitchFamily="18" charset="0"/>
            </a:endParaRPr>
          </a:p>
        </p:txBody>
      </p:sp>
      <p:sp>
        <p:nvSpPr>
          <p:cNvPr id="9" name="Rectangle 2"/>
          <p:cNvSpPr>
            <a:spLocks noChangeArrowheads="1"/>
          </p:cNvSpPr>
          <p:nvPr/>
        </p:nvSpPr>
        <p:spPr bwMode="auto">
          <a:xfrm>
            <a:off x="224855" y="2636912"/>
            <a:ext cx="12179926"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76" y="1268760"/>
            <a:ext cx="866762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84" y="3501008"/>
            <a:ext cx="8568952" cy="1891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636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47" y="1052736"/>
            <a:ext cx="8956453" cy="464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043608" y="332656"/>
            <a:ext cx="6696744" cy="369332"/>
          </a:xfrm>
          <a:prstGeom prst="rect">
            <a:avLst/>
          </a:prstGeom>
          <a:noFill/>
        </p:spPr>
        <p:txBody>
          <a:bodyPr wrap="square" rtlCol="0">
            <a:spAutoFit/>
          </a:bodyPr>
          <a:lstStyle/>
          <a:p>
            <a:r>
              <a:rPr lang="fr-FR" dirty="0" smtClean="0"/>
              <a:t>LORRY – à note constante des trajectoires à surveiller</a:t>
            </a:r>
            <a:endParaRPr lang="fr-FR" dirty="0"/>
          </a:p>
        </p:txBody>
      </p:sp>
      <p:sp>
        <p:nvSpPr>
          <p:cNvPr id="3" name="Ellipse 2"/>
          <p:cNvSpPr/>
          <p:nvPr/>
        </p:nvSpPr>
        <p:spPr>
          <a:xfrm>
            <a:off x="7138045" y="1196752"/>
            <a:ext cx="1944216" cy="17182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2718123" y="1196752"/>
            <a:ext cx="1944216" cy="1872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5004048" y="3501008"/>
            <a:ext cx="1944216" cy="1800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9423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48680"/>
            <a:ext cx="8352928" cy="1815882"/>
          </a:xfrm>
          <a:prstGeom prst="rect">
            <a:avLst/>
          </a:prstGeom>
        </p:spPr>
        <p:txBody>
          <a:bodyPr wrap="square">
            <a:spAutoFit/>
          </a:bodyPr>
          <a:lstStyle/>
          <a:p>
            <a:pPr marL="342900" lvl="0" indent="-342900" algn="just">
              <a:spcBef>
                <a:spcPts val="1200"/>
              </a:spcBef>
              <a:spcAft>
                <a:spcPts val="1000"/>
              </a:spcAft>
              <a:buFont typeface="Garamond" panose="02020404030301010803" pitchFamily="18" charset="0"/>
              <a:buChar char="-"/>
            </a:pPr>
            <a:r>
              <a:rPr lang="fr-FR" sz="1600" b="1" dirty="0">
                <a:latin typeface="Frutiger LT Std 45 Light" panose="020B0402020204020204" pitchFamily="34" charset="0"/>
                <a:ea typeface="Times New Roman" panose="02020603050405020304" pitchFamily="18" charset="0"/>
              </a:rPr>
              <a:t>2ème facteur de dégradation : </a:t>
            </a:r>
            <a:r>
              <a:rPr lang="fr-FR" sz="1600" b="1" dirty="0" err="1">
                <a:latin typeface="Frutiger LT Std 45 Light" panose="020B0402020204020204" pitchFamily="34" charset="0"/>
                <a:ea typeface="Times New Roman" panose="02020603050405020304" pitchFamily="18" charset="0"/>
              </a:rPr>
              <a:t>Ourléification</a:t>
            </a:r>
            <a:r>
              <a:rPr lang="fr-FR" sz="1600" b="1" dirty="0">
                <a:latin typeface="Frutiger LT Std 45 Light" panose="020B0402020204020204" pitchFamily="34" charset="0"/>
                <a:ea typeface="Times New Roman" panose="02020603050405020304" pitchFamily="18" charset="0"/>
              </a:rPr>
              <a:t> et embroussaillement</a:t>
            </a:r>
            <a:r>
              <a:rPr lang="fr-FR" sz="1600" dirty="0">
                <a:latin typeface="Frutiger LT Std 45 Light" panose="020B0402020204020204" pitchFamily="34" charset="0"/>
                <a:ea typeface="Times New Roman" panose="02020603050405020304" pitchFamily="18" charset="0"/>
              </a:rPr>
              <a:t> : Une cartographie de l’état d’embroussaillement des pelouses a été réalisée à l’automne 2016 (carte ANNEXE N°10). </a:t>
            </a:r>
            <a:r>
              <a:rPr lang="fr-FR" sz="1600" dirty="0">
                <a:latin typeface="Frutiger LT Std 45 Light" panose="020B0402020204020204" pitchFamily="34" charset="0"/>
                <a:ea typeface="Times New Roman" panose="02020603050405020304" pitchFamily="18" charset="0"/>
                <a:cs typeface="Calibri" panose="020F0502020204030204" pitchFamily="34" charset="0"/>
              </a:rPr>
              <a:t>Pour évaluer le niveau d’embroussaillement du site protégé, on peut le comparer au niveau d’embroussaillement d’autres pelouses des Côtes de Moselle où ce travail a été réalisé et qui repose également sur des calcaires du Bajocien (</a:t>
            </a:r>
            <a:r>
              <a:rPr lang="fr-FR" sz="1600" i="1" dirty="0" err="1">
                <a:latin typeface="Frutiger LT Std 45 Light" panose="020B0402020204020204" pitchFamily="34" charset="0"/>
                <a:ea typeface="Times New Roman" panose="02020603050405020304" pitchFamily="18" charset="0"/>
                <a:cs typeface="Calibri" panose="020F0502020204030204" pitchFamily="34" charset="0"/>
              </a:rPr>
              <a:t>cf</a:t>
            </a:r>
            <a:r>
              <a:rPr lang="fr-FR" sz="1600" dirty="0">
                <a:latin typeface="Frutiger LT Std 45 Light" panose="020B0402020204020204" pitchFamily="34" charset="0"/>
                <a:ea typeface="Times New Roman" panose="02020603050405020304" pitchFamily="18" charset="0"/>
                <a:cs typeface="Calibri" panose="020F0502020204030204" pitchFamily="34" charset="0"/>
              </a:rPr>
              <a:t>, plans de gestion correspondant). La pelouse d’Algrange-Nilvange est celle qui est le moins embroussaillée. </a:t>
            </a:r>
            <a:endParaRPr lang="fr-FR" sz="1600" dirty="0">
              <a:effectLst/>
              <a:ea typeface="Times New Roman" panose="02020603050405020304" pitchFamily="18" charset="0"/>
            </a:endParaRPr>
          </a:p>
        </p:txBody>
      </p:sp>
      <p:pic>
        <p:nvPicPr>
          <p:cNvPr id="3" name="Image 2"/>
          <p:cNvPicPr/>
          <p:nvPr/>
        </p:nvPicPr>
        <p:blipFill rotWithShape="1">
          <a:blip r:embed="rId2" cstate="print">
            <a:extLst>
              <a:ext uri="{28A0092B-C50C-407E-A947-70E740481C1C}">
                <a14:useLocalDpi xmlns:a14="http://schemas.microsoft.com/office/drawing/2010/main" val="0"/>
              </a:ext>
            </a:extLst>
          </a:blip>
          <a:srcRect l="3610"/>
          <a:stretch/>
        </p:blipFill>
        <p:spPr bwMode="auto">
          <a:xfrm>
            <a:off x="3123659" y="2019229"/>
            <a:ext cx="5548630" cy="3684905"/>
          </a:xfrm>
          <a:prstGeom prst="rect">
            <a:avLst/>
          </a:prstGeom>
          <a:noFill/>
          <a:ln>
            <a:noFill/>
          </a:ln>
          <a:extLst>
            <a:ext uri="{53640926-AAD7-44D8-BBD7-CCE9431645EC}">
              <a14:shadowObscured xmlns:a14="http://schemas.microsoft.com/office/drawing/2010/main"/>
            </a:ext>
          </a:extLst>
        </p:spPr>
      </p:pic>
      <p:sp>
        <p:nvSpPr>
          <p:cNvPr id="6" name="Rectangle 1"/>
          <p:cNvSpPr>
            <a:spLocks noChangeArrowheads="1"/>
          </p:cNvSpPr>
          <p:nvPr/>
        </p:nvSpPr>
        <p:spPr bwMode="auto">
          <a:xfrm>
            <a:off x="1593850" y="34750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00" b="0" i="1" u="none" strike="noStrike" cap="none" normalizeH="0" baseline="0" smtClean="0">
                <a:ln>
                  <a:noFill/>
                </a:ln>
                <a:solidFill>
                  <a:schemeClr val="tx1"/>
                </a:solidFill>
                <a:effectLst/>
                <a:latin typeface="Frutiger LT Std 45 Light" panose="020B0402020204020204" pitchFamily="34" charset="0"/>
                <a:ea typeface="Times New Roman" panose="02020603050405020304" pitchFamily="18" charset="0"/>
                <a:cs typeface="Arial" panose="020B0604020202020204" pitchFamily="34" charset="0"/>
              </a:rPr>
              <a:t>Etat de conservation de l’habitat de pelouses et ourlets </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pic>
        <p:nvPicPr>
          <p:cNvPr id="7" name="Image 6"/>
          <p:cNvPicPr>
            <a:picLocks noChangeAspect="1"/>
          </p:cNvPicPr>
          <p:nvPr/>
        </p:nvPicPr>
        <p:blipFill>
          <a:blip r:embed="rId3"/>
          <a:stretch>
            <a:fillRect/>
          </a:stretch>
        </p:blipFill>
        <p:spPr>
          <a:xfrm>
            <a:off x="323528" y="5517232"/>
            <a:ext cx="7014012" cy="1297378"/>
          </a:xfrm>
          <a:prstGeom prst="rect">
            <a:avLst/>
          </a:prstGeom>
        </p:spPr>
      </p:pic>
    </p:spTree>
    <p:extLst>
      <p:ext uri="{BB962C8B-B14F-4D97-AF65-F5344CB8AC3E}">
        <p14:creationId xmlns:p14="http://schemas.microsoft.com/office/powerpoint/2010/main" val="27227017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p:cNvGrpSpPr/>
          <p:nvPr/>
        </p:nvGrpSpPr>
        <p:grpSpPr>
          <a:xfrm>
            <a:off x="1550670" y="2636838"/>
            <a:ext cx="6042660" cy="1584322"/>
            <a:chOff x="0" y="0"/>
            <a:chExt cx="6042660" cy="1584775"/>
          </a:xfrm>
        </p:grpSpPr>
        <p:sp>
          <p:nvSpPr>
            <p:cNvPr id="15" name="Zone de texte 327"/>
            <p:cNvSpPr txBox="1"/>
            <p:nvPr/>
          </p:nvSpPr>
          <p:spPr>
            <a:xfrm>
              <a:off x="3870960" y="1272540"/>
              <a:ext cx="1264920" cy="31223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fr-FR" sz="800">
                  <a:solidFill>
                    <a:srgbClr val="00B050"/>
                  </a:solidFill>
                  <a:effectLst/>
                  <a:latin typeface="Arial" panose="020B0604020202020204" pitchFamily="34" charset="0"/>
                  <a:ea typeface="Times New Roman" panose="02020603050405020304" pitchFamily="18" charset="0"/>
                </a:rPr>
                <a:t>Etat favorable</a:t>
              </a:r>
              <a:endParaRPr lang="fr-FR" sz="1100">
                <a:effectLst/>
                <a:latin typeface="Arial" panose="020B0604020202020204" pitchFamily="34" charset="0"/>
                <a:ea typeface="Times New Roman" panose="02020603050405020304" pitchFamily="18" charset="0"/>
              </a:endParaRPr>
            </a:p>
          </p:txBody>
        </p:sp>
        <p:sp>
          <p:nvSpPr>
            <p:cNvPr id="16" name="Rectangle 15"/>
            <p:cNvSpPr/>
            <p:nvPr/>
          </p:nvSpPr>
          <p:spPr>
            <a:xfrm>
              <a:off x="0" y="1104900"/>
              <a:ext cx="5684520" cy="99001"/>
            </a:xfrm>
            <a:prstGeom prst="rect">
              <a:avLst/>
            </a:prstGeom>
            <a:gradFill flip="none" rotWithShape="1">
              <a:gsLst>
                <a:gs pos="0">
                  <a:srgbClr val="FF0000"/>
                </a:gs>
                <a:gs pos="37500">
                  <a:srgbClr val="FFB31A"/>
                </a:gs>
                <a:gs pos="14000">
                  <a:srgbClr val="FF0000"/>
                </a:gs>
                <a:gs pos="64000">
                  <a:srgbClr val="FFFF00"/>
                </a:gs>
                <a:gs pos="80000">
                  <a:srgbClr val="01A78F"/>
                </a:gs>
                <a:gs pos="90000">
                  <a:srgbClr val="00B050"/>
                </a:gs>
              </a:gsLst>
              <a:lin ang="0" scaled="1"/>
              <a:tileRect/>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7" name="Zone de texte 331"/>
            <p:cNvSpPr txBox="1"/>
            <p:nvPr/>
          </p:nvSpPr>
          <p:spPr>
            <a:xfrm>
              <a:off x="5158740" y="845820"/>
              <a:ext cx="883920" cy="193848"/>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FR" sz="800" i="1">
                  <a:effectLst/>
                  <a:latin typeface="Arial" panose="020B0604020202020204" pitchFamily="34" charset="0"/>
                  <a:ea typeface="Times New Roman" panose="02020603050405020304" pitchFamily="18" charset="0"/>
                </a:rPr>
                <a:t>Etat optimal lorrain</a:t>
              </a:r>
              <a:endParaRPr lang="fr-FR" sz="1100">
                <a:effectLst/>
                <a:latin typeface="Arial" panose="020B0604020202020204" pitchFamily="34" charset="0"/>
                <a:ea typeface="Times New Roman" panose="02020603050405020304" pitchFamily="18" charset="0"/>
              </a:endParaRPr>
            </a:p>
          </p:txBody>
        </p:sp>
        <p:cxnSp>
          <p:nvCxnSpPr>
            <p:cNvPr id="18" name="Connecteur droit 17"/>
            <p:cNvCxnSpPr/>
            <p:nvPr/>
          </p:nvCxnSpPr>
          <p:spPr>
            <a:xfrm>
              <a:off x="5631180" y="1021080"/>
              <a:ext cx="0" cy="258927"/>
            </a:xfrm>
            <a:prstGeom prst="line">
              <a:avLst/>
            </a:prstGeom>
            <a:ln w="317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Zone de texte 334"/>
            <p:cNvSpPr txBox="1"/>
            <p:nvPr/>
          </p:nvSpPr>
          <p:spPr>
            <a:xfrm>
              <a:off x="3710940" y="586740"/>
              <a:ext cx="1196340" cy="433390"/>
            </a:xfrm>
            <a:prstGeom prst="rect">
              <a:avLst/>
            </a:prstGeom>
            <a:solidFill>
              <a:srgbClr val="38F62E">
                <a:alpha val="70000"/>
              </a:srgb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FR" sz="800" i="1">
                  <a:effectLst/>
                  <a:latin typeface="Arial" panose="020B0604020202020204" pitchFamily="34" charset="0"/>
                  <a:ea typeface="Times New Roman" panose="02020603050405020304" pitchFamily="18" charset="0"/>
                </a:rPr>
                <a:t>Etat favorable opérationnel de la Côte aux moineaux</a:t>
              </a:r>
              <a:endParaRPr lang="fr-FR" sz="1100">
                <a:effectLst/>
                <a:latin typeface="Arial" panose="020B0604020202020204" pitchFamily="34" charset="0"/>
                <a:ea typeface="Times New Roman" panose="02020603050405020304" pitchFamily="18" charset="0"/>
              </a:endParaRPr>
            </a:p>
          </p:txBody>
        </p:sp>
        <p:cxnSp>
          <p:nvCxnSpPr>
            <p:cNvPr id="20" name="Connecteur droit 19"/>
            <p:cNvCxnSpPr/>
            <p:nvPr/>
          </p:nvCxnSpPr>
          <p:spPr>
            <a:xfrm>
              <a:off x="4259580" y="1013460"/>
              <a:ext cx="0" cy="258445"/>
            </a:xfrm>
            <a:prstGeom prst="line">
              <a:avLst/>
            </a:prstGeom>
            <a:ln w="317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Zone de texte 2"/>
            <p:cNvSpPr txBox="1">
              <a:spLocks noChangeArrowheads="1"/>
            </p:cNvSpPr>
            <p:nvPr/>
          </p:nvSpPr>
          <p:spPr bwMode="auto">
            <a:xfrm>
              <a:off x="3543300" y="22860"/>
              <a:ext cx="1572260" cy="49466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spcAft>
                  <a:spcPts val="0"/>
                </a:spcAft>
              </a:pPr>
              <a:r>
                <a:rPr lang="fr-FR" sz="900">
                  <a:solidFill>
                    <a:srgbClr val="6EA92D"/>
                  </a:solidFill>
                  <a:effectLst/>
                  <a:latin typeface="Arial" panose="020B0604020202020204" pitchFamily="34" charset="0"/>
                  <a:ea typeface="Times New Roman" panose="02020603050405020304" pitchFamily="18" charset="0"/>
                </a:rPr>
                <a:t>Faciès typique de la pelouse à Hélianthème et de la pelouse typique</a:t>
              </a:r>
              <a:endParaRPr lang="fr-FR" sz="1100">
                <a:effectLst/>
                <a:latin typeface="Arial" panose="020B0604020202020204" pitchFamily="34" charset="0"/>
                <a:ea typeface="Times New Roman" panose="02020603050405020304" pitchFamily="18" charset="0"/>
              </a:endParaRPr>
            </a:p>
          </p:txBody>
        </p:sp>
        <p:sp>
          <p:nvSpPr>
            <p:cNvPr id="22" name="Zone de texte 2"/>
            <p:cNvSpPr txBox="1">
              <a:spLocks noChangeArrowheads="1"/>
            </p:cNvSpPr>
            <p:nvPr/>
          </p:nvSpPr>
          <p:spPr bwMode="auto">
            <a:xfrm>
              <a:off x="1790700" y="22860"/>
              <a:ext cx="1572260" cy="75755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spcAft>
                  <a:spcPts val="0"/>
                </a:spcAft>
              </a:pPr>
              <a:r>
                <a:rPr lang="fr-FR" sz="900" dirty="0">
                  <a:solidFill>
                    <a:srgbClr val="FFC000"/>
                  </a:solidFill>
                  <a:effectLst/>
                  <a:latin typeface="Arial" panose="020B0604020202020204" pitchFamily="34" charset="0"/>
                  <a:ea typeface="Times New Roman" panose="02020603050405020304" pitchFamily="18" charset="0"/>
                </a:rPr>
                <a:t>Faciès prairial de la pelouse à Hélianthème et de la pelouse typique, faciès </a:t>
              </a:r>
              <a:r>
                <a:rPr lang="fr-FR" sz="900" dirty="0" err="1">
                  <a:solidFill>
                    <a:srgbClr val="FFC000"/>
                  </a:solidFill>
                  <a:effectLst/>
                  <a:latin typeface="Arial" panose="020B0604020202020204" pitchFamily="34" charset="0"/>
                  <a:ea typeface="Times New Roman" panose="02020603050405020304" pitchFamily="18" charset="0"/>
                </a:rPr>
                <a:t>ourléifié</a:t>
              </a:r>
              <a:r>
                <a:rPr lang="fr-FR" sz="900" dirty="0">
                  <a:solidFill>
                    <a:srgbClr val="FFC000"/>
                  </a:solidFill>
                  <a:effectLst/>
                  <a:latin typeface="Arial" panose="020B0604020202020204" pitchFamily="34" charset="0"/>
                  <a:ea typeface="Times New Roman" panose="02020603050405020304" pitchFamily="18" charset="0"/>
                </a:rPr>
                <a:t>, pelouse d’ourlet</a:t>
              </a:r>
              <a:endParaRPr lang="fr-FR" sz="1100" dirty="0">
                <a:effectLst/>
                <a:latin typeface="Arial" panose="020B0604020202020204" pitchFamily="34" charset="0"/>
                <a:ea typeface="Times New Roman" panose="02020603050405020304" pitchFamily="18" charset="0"/>
              </a:endParaRPr>
            </a:p>
          </p:txBody>
        </p:sp>
        <p:sp>
          <p:nvSpPr>
            <p:cNvPr id="23" name="Zone de texte 2"/>
            <p:cNvSpPr txBox="1">
              <a:spLocks noChangeArrowheads="1"/>
            </p:cNvSpPr>
            <p:nvPr/>
          </p:nvSpPr>
          <p:spPr bwMode="auto">
            <a:xfrm>
              <a:off x="45720" y="0"/>
              <a:ext cx="1174750" cy="49466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spcAft>
                  <a:spcPts val="0"/>
                </a:spcAft>
              </a:pPr>
              <a:r>
                <a:rPr lang="fr-FR" sz="900">
                  <a:solidFill>
                    <a:srgbClr val="FF0000"/>
                  </a:solidFill>
                  <a:effectLst/>
                  <a:latin typeface="Arial" panose="020B0604020202020204" pitchFamily="34" charset="0"/>
                  <a:ea typeface="Times New Roman" panose="02020603050405020304" pitchFamily="18" charset="0"/>
                </a:rPr>
                <a:t>Pelouse prairiale à Fromental et faciès eutrophe</a:t>
              </a:r>
              <a:endParaRPr lang="fr-FR" sz="1100">
                <a:effectLst/>
                <a:latin typeface="Arial" panose="020B0604020202020204" pitchFamily="34" charset="0"/>
                <a:ea typeface="Times New Roman" panose="02020603050405020304" pitchFamily="18" charset="0"/>
              </a:endParaRPr>
            </a:p>
          </p:txBody>
        </p:sp>
      </p:grpSp>
      <p:sp>
        <p:nvSpPr>
          <p:cNvPr id="24" name="ZoneTexte 23"/>
          <p:cNvSpPr txBox="1"/>
          <p:nvPr/>
        </p:nvSpPr>
        <p:spPr>
          <a:xfrm>
            <a:off x="971600" y="217857"/>
            <a:ext cx="7632848" cy="646331"/>
          </a:xfrm>
          <a:prstGeom prst="rect">
            <a:avLst/>
          </a:prstGeom>
          <a:noFill/>
        </p:spPr>
        <p:txBody>
          <a:bodyPr wrap="square" rtlCol="0">
            <a:spAutoFit/>
          </a:bodyPr>
          <a:lstStyle/>
          <a:p>
            <a:r>
              <a:rPr lang="fr-FR" dirty="0" smtClean="0"/>
              <a:t>Approche par analyses des relevés </a:t>
            </a:r>
            <a:r>
              <a:rPr lang="fr-FR" dirty="0" err="1" smtClean="0"/>
              <a:t>phytosociologiques</a:t>
            </a:r>
            <a:r>
              <a:rPr lang="fr-FR" dirty="0" smtClean="0"/>
              <a:t> : PG Algrange 2016 (R Selinger)</a:t>
            </a:r>
            <a:endParaRPr lang="fr-FR" dirty="0"/>
          </a:p>
        </p:txBody>
      </p:sp>
      <p:sp>
        <p:nvSpPr>
          <p:cNvPr id="25" name="Rectangle 24"/>
          <p:cNvSpPr/>
          <p:nvPr/>
        </p:nvSpPr>
        <p:spPr>
          <a:xfrm>
            <a:off x="599440" y="1029495"/>
            <a:ext cx="8221032" cy="1077218"/>
          </a:xfrm>
          <a:prstGeom prst="rect">
            <a:avLst/>
          </a:prstGeom>
        </p:spPr>
        <p:txBody>
          <a:bodyPr wrap="square">
            <a:spAutoFit/>
          </a:bodyPr>
          <a:lstStyle/>
          <a:p>
            <a:pPr marL="342900" lvl="0" indent="-342900" algn="just">
              <a:spcAft>
                <a:spcPts val="0"/>
              </a:spcAft>
              <a:buFont typeface="Garamond" panose="02020404030301010803" pitchFamily="18" charset="0"/>
              <a:buChar char="-"/>
              <a:tabLst>
                <a:tab pos="228600" algn="l"/>
              </a:tabLst>
            </a:pPr>
            <a:r>
              <a:rPr lang="fr-FR" sz="1600" b="1" dirty="0">
                <a:latin typeface="Frutiger LT Std 45 Light" panose="020B0402020204020204" pitchFamily="34" charset="0"/>
                <a:ea typeface="Times New Roman" panose="02020603050405020304" pitchFamily="18" charset="0"/>
                <a:cs typeface="Arial" panose="020B0604020202020204" pitchFamily="34" charset="0"/>
              </a:rPr>
              <a:t>1er facteur de dégradation : Eutrophisation et état prairial</a:t>
            </a:r>
            <a:r>
              <a:rPr lang="fr-FR" sz="1600" dirty="0">
                <a:latin typeface="Frutiger LT Std 45 Light" panose="020B0402020204020204" pitchFamily="34" charset="0"/>
                <a:ea typeface="Times New Roman" panose="02020603050405020304" pitchFamily="18" charset="0"/>
                <a:cs typeface="Arial" panose="020B0604020202020204" pitchFamily="34" charset="0"/>
              </a:rPr>
              <a:t> : </a:t>
            </a:r>
            <a:endParaRPr lang="fr-FR" sz="1600" dirty="0">
              <a:ea typeface="Times New Roman" panose="02020603050405020304" pitchFamily="18" charset="0"/>
              <a:cs typeface="Arial" panose="020B0604020202020204" pitchFamily="34" charset="0"/>
            </a:endParaRPr>
          </a:p>
          <a:p>
            <a:pPr marL="228600" algn="just">
              <a:spcAft>
                <a:spcPts val="0"/>
              </a:spcAft>
            </a:pPr>
            <a:r>
              <a:rPr lang="fr-FR" sz="1600" dirty="0">
                <a:latin typeface="Frutiger LT Std 45 Light" panose="020B0402020204020204" pitchFamily="34" charset="0"/>
                <a:ea typeface="Times New Roman" panose="02020603050405020304" pitchFamily="18" charset="0"/>
              </a:rPr>
              <a:t>L’analyse des relevés </a:t>
            </a:r>
            <a:r>
              <a:rPr lang="fr-FR" sz="1600" dirty="0" err="1">
                <a:latin typeface="Frutiger LT Std 45 Light" panose="020B0402020204020204" pitchFamily="34" charset="0"/>
                <a:ea typeface="Times New Roman" panose="02020603050405020304" pitchFamily="18" charset="0"/>
              </a:rPr>
              <a:t>phytosociologiques</a:t>
            </a:r>
            <a:r>
              <a:rPr lang="fr-FR" sz="1600" dirty="0">
                <a:latin typeface="Frutiger LT Std 45 Light" panose="020B0402020204020204" pitchFamily="34" charset="0"/>
                <a:ea typeface="Times New Roman" panose="02020603050405020304" pitchFamily="18" charset="0"/>
              </a:rPr>
              <a:t> a permis de distinguer des faciès </a:t>
            </a:r>
            <a:r>
              <a:rPr lang="fr-FR" sz="1600" dirty="0" err="1">
                <a:latin typeface="Frutiger LT Std 45 Light" panose="020B0402020204020204" pitchFamily="34" charset="0"/>
                <a:ea typeface="Times New Roman" panose="02020603050405020304" pitchFamily="18" charset="0"/>
              </a:rPr>
              <a:t>prairiaux</a:t>
            </a:r>
            <a:r>
              <a:rPr lang="fr-FR" sz="1600" dirty="0">
                <a:latin typeface="Frutiger LT Std 45 Light" panose="020B0402020204020204" pitchFamily="34" charset="0"/>
                <a:ea typeface="Times New Roman" panose="02020603050405020304" pitchFamily="18" charset="0"/>
              </a:rPr>
              <a:t> au sein de chaque sous-association de pelouse. On peut replacer ces différents faciès sur le gradient d’état de conservation précédent :</a:t>
            </a:r>
            <a:endParaRPr lang="fr-FR" sz="1600" dirty="0">
              <a:effectLst/>
              <a:ea typeface="Times New Roman" panose="02020603050405020304" pitchFamily="18" charset="0"/>
            </a:endParaRPr>
          </a:p>
        </p:txBody>
      </p:sp>
      <p:sp>
        <p:nvSpPr>
          <p:cNvPr id="26" name="ZoneTexte 25"/>
          <p:cNvSpPr txBox="1"/>
          <p:nvPr/>
        </p:nvSpPr>
        <p:spPr>
          <a:xfrm>
            <a:off x="827584" y="4551774"/>
            <a:ext cx="7776864" cy="1200329"/>
          </a:xfrm>
          <a:prstGeom prst="rect">
            <a:avLst/>
          </a:prstGeom>
          <a:noFill/>
        </p:spPr>
        <p:txBody>
          <a:bodyPr wrap="square" rtlCol="0">
            <a:spAutoFit/>
          </a:bodyPr>
          <a:lstStyle/>
          <a:p>
            <a:r>
              <a:rPr lang="fr-FR" dirty="0" smtClean="0"/>
              <a:t>Tests statistiques basés sur une série de relevés appariés montrant un fort impact du pâturage sur l’augmentation des plantes </a:t>
            </a:r>
            <a:r>
              <a:rPr lang="fr-FR" dirty="0" err="1" smtClean="0"/>
              <a:t>prairiales</a:t>
            </a:r>
            <a:r>
              <a:rPr lang="fr-FR" dirty="0" smtClean="0"/>
              <a:t> au détriment des espèces </a:t>
            </a:r>
            <a:r>
              <a:rPr lang="fr-FR" dirty="0" err="1" smtClean="0"/>
              <a:t>pelousaires</a:t>
            </a:r>
            <a:r>
              <a:rPr lang="fr-FR" dirty="0" smtClean="0"/>
              <a:t> typiques. L’outil pastoral doit être fortement encadré pour générer les résultats favorables recherchés.</a:t>
            </a:r>
            <a:endParaRPr lang="fr-FR" dirty="0"/>
          </a:p>
        </p:txBody>
      </p:sp>
    </p:spTree>
    <p:extLst>
      <p:ext uri="{BB962C8B-B14F-4D97-AF65-F5344CB8AC3E}">
        <p14:creationId xmlns:p14="http://schemas.microsoft.com/office/powerpoint/2010/main" val="299919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501105" y="961273"/>
            <a:ext cx="7992888" cy="1200329"/>
          </a:xfrm>
          <a:prstGeom prst="rect">
            <a:avLst/>
          </a:prstGeom>
        </p:spPr>
        <p:txBody>
          <a:bodyPr wrap="square">
            <a:spAutoFit/>
          </a:bodyPr>
          <a:lstStyle/>
          <a:p>
            <a:pPr indent="450215" algn="just">
              <a:spcAft>
                <a:spcPts val="0"/>
              </a:spcAft>
            </a:pPr>
            <a:r>
              <a:rPr lang="fr-FR" dirty="0">
                <a:latin typeface="Frutiger LT Std 45 Light" panose="020B0402020204020204" pitchFamily="34" charset="0"/>
                <a:ea typeface="Times New Roman" panose="02020603050405020304" pitchFamily="18" charset="0"/>
              </a:rPr>
              <a:t>L’évaluation de l’état de conservation d‘un habitat se base sur l’évaluation de sa structure, de sa composition et du maintien de ses fonctions. L’état de conservation d’un habitat est favorable quand tous ces éléments concourent à un bon état de fonctionnement de l’habitat (MACIEJEWSKI </a:t>
            </a:r>
            <a:r>
              <a:rPr lang="fr-FR" i="1" dirty="0">
                <a:latin typeface="Frutiger LT Std 45 Light" panose="020B0402020204020204" pitchFamily="34" charset="0"/>
                <a:ea typeface="Times New Roman" panose="02020603050405020304" pitchFamily="18" charset="0"/>
              </a:rPr>
              <a:t>et al</a:t>
            </a:r>
            <a:r>
              <a:rPr lang="fr-FR" dirty="0">
                <a:latin typeface="Frutiger LT Std 45 Light" panose="020B0402020204020204" pitchFamily="34" charset="0"/>
                <a:ea typeface="Times New Roman" panose="02020603050405020304" pitchFamily="18" charset="0"/>
              </a:rPr>
              <a:t>., 2015). </a:t>
            </a:r>
            <a:endParaRPr lang="fr-FR" dirty="0">
              <a:effectLst/>
              <a:ea typeface="Times New Roman" panose="02020603050405020304" pitchFamily="18" charset="0"/>
            </a:endParaRPr>
          </a:p>
        </p:txBody>
      </p:sp>
      <p:sp>
        <p:nvSpPr>
          <p:cNvPr id="30" name="Rectangle 29"/>
          <p:cNvSpPr/>
          <p:nvPr/>
        </p:nvSpPr>
        <p:spPr>
          <a:xfrm>
            <a:off x="501105" y="2377333"/>
            <a:ext cx="8352928" cy="1200329"/>
          </a:xfrm>
          <a:prstGeom prst="rect">
            <a:avLst/>
          </a:prstGeom>
        </p:spPr>
        <p:txBody>
          <a:bodyPr wrap="square">
            <a:spAutoFit/>
          </a:bodyPr>
          <a:lstStyle/>
          <a:p>
            <a:r>
              <a:rPr lang="fr-FR" b="1" u="sng" dirty="0">
                <a:solidFill>
                  <a:srgbClr val="FF0000"/>
                </a:solidFill>
                <a:latin typeface="Frutiger LT Std 45 Light" panose="020B0402020204020204" pitchFamily="34" charset="0"/>
                <a:ea typeface="Times New Roman" panose="02020603050405020304" pitchFamily="18" charset="0"/>
                <a:cs typeface="Arial" panose="020B0604020202020204" pitchFamily="34" charset="0"/>
              </a:rPr>
              <a:t>L’état optimal d’un habitat</a:t>
            </a:r>
            <a:r>
              <a:rPr lang="fr-FR" b="1" dirty="0">
                <a:solidFill>
                  <a:srgbClr val="FF0000"/>
                </a:solidFill>
                <a:latin typeface="Frutiger LT Std 45 Light" panose="020B0402020204020204" pitchFamily="34" charset="0"/>
                <a:ea typeface="Times New Roman" panose="02020603050405020304" pitchFamily="18" charset="0"/>
                <a:cs typeface="Arial" panose="020B0604020202020204" pitchFamily="34" charset="0"/>
              </a:rPr>
              <a:t> </a:t>
            </a:r>
            <a:r>
              <a:rPr lang="fr-FR" dirty="0">
                <a:latin typeface="Frutiger LT Std 45 Light" panose="020B0402020204020204" pitchFamily="34" charset="0"/>
                <a:ea typeface="Times New Roman" panose="02020603050405020304" pitchFamily="18" charset="0"/>
                <a:cs typeface="Arial" panose="020B0604020202020204" pitchFamily="34" charset="0"/>
              </a:rPr>
              <a:t>peut être défini comme le meilleur état atteignable dans une région donnée (la Lorraine), en équilibre avec les pratiques humaines pour les habitats semi-naturels que sont </a:t>
            </a:r>
            <a:r>
              <a:rPr lang="fr-FR" dirty="0" smtClean="0">
                <a:latin typeface="Frutiger LT Std 45 Light" panose="020B0402020204020204" pitchFamily="34" charset="0"/>
                <a:ea typeface="Times New Roman" panose="02020603050405020304" pitchFamily="18" charset="0"/>
                <a:cs typeface="Arial" panose="020B0604020202020204" pitchFamily="34" charset="0"/>
              </a:rPr>
              <a:t>les habitats agropastoraux (= </a:t>
            </a:r>
            <a:r>
              <a:rPr lang="fr-FR" b="1" dirty="0">
                <a:solidFill>
                  <a:srgbClr val="FF0000"/>
                </a:solidFill>
                <a:latin typeface="Frutiger LT Std 45 Light" panose="020B0402020204020204" pitchFamily="34" charset="0"/>
                <a:ea typeface="Times New Roman" panose="02020603050405020304" pitchFamily="18" charset="0"/>
                <a:cs typeface="Arial" panose="020B0604020202020204" pitchFamily="34" charset="0"/>
              </a:rPr>
              <a:t>état de référence</a:t>
            </a:r>
            <a:r>
              <a:rPr lang="fr-FR" dirty="0">
                <a:latin typeface="Frutiger LT Std 45 Light" panose="020B0402020204020204" pitchFamily="34" charset="0"/>
                <a:ea typeface="Times New Roman" panose="02020603050405020304" pitchFamily="18" charset="0"/>
                <a:cs typeface="Arial" panose="020B0604020202020204" pitchFamily="34" charset="0"/>
              </a:rPr>
              <a:t>).  </a:t>
            </a:r>
            <a:endParaRPr lang="fr-FR" dirty="0"/>
          </a:p>
        </p:txBody>
      </p:sp>
      <p:sp>
        <p:nvSpPr>
          <p:cNvPr id="5" name="ZoneTexte 4"/>
          <p:cNvSpPr txBox="1"/>
          <p:nvPr/>
        </p:nvSpPr>
        <p:spPr>
          <a:xfrm>
            <a:off x="501105" y="3861048"/>
            <a:ext cx="7992888" cy="1754326"/>
          </a:xfrm>
          <a:prstGeom prst="rect">
            <a:avLst/>
          </a:prstGeom>
          <a:noFill/>
        </p:spPr>
        <p:txBody>
          <a:bodyPr wrap="square" rtlCol="0">
            <a:spAutoFit/>
          </a:bodyPr>
          <a:lstStyle/>
          <a:p>
            <a:r>
              <a:rPr lang="fr-FR" dirty="0" smtClean="0"/>
              <a:t>Etat optimal = objectif d’état que l’on </a:t>
            </a:r>
            <a:r>
              <a:rPr lang="fr-FR" b="1" dirty="0" smtClean="0">
                <a:solidFill>
                  <a:srgbClr val="FF0000"/>
                </a:solidFill>
              </a:rPr>
              <a:t>veut/doit </a:t>
            </a:r>
            <a:r>
              <a:rPr lang="fr-FR" dirty="0" smtClean="0"/>
              <a:t>atteindre à long terme</a:t>
            </a:r>
          </a:p>
          <a:p>
            <a:endParaRPr lang="fr-FR" dirty="0"/>
          </a:p>
          <a:p>
            <a:r>
              <a:rPr lang="fr-FR" dirty="0" smtClean="0"/>
              <a:t>C’est un choix de conservation (et non une valeur biologique intrinsèque)</a:t>
            </a:r>
          </a:p>
          <a:p>
            <a:endParaRPr lang="fr-FR" dirty="0"/>
          </a:p>
          <a:p>
            <a:r>
              <a:rPr lang="fr-FR" dirty="0" smtClean="0"/>
              <a:t>Pour le gestionnaire, objectif opérationnel atteignable = </a:t>
            </a:r>
            <a:r>
              <a:rPr lang="fr-FR" b="1" dirty="0" smtClean="0">
                <a:solidFill>
                  <a:srgbClr val="FF0000"/>
                </a:solidFill>
              </a:rPr>
              <a:t>Etat favorable choisi</a:t>
            </a:r>
            <a:endParaRPr lang="fr-FR" b="1" dirty="0">
              <a:solidFill>
                <a:srgbClr val="FF0000"/>
              </a:solidFill>
            </a:endParaRPr>
          </a:p>
        </p:txBody>
      </p:sp>
      <p:sp>
        <p:nvSpPr>
          <p:cNvPr id="6" name="ZoneTexte 5"/>
          <p:cNvSpPr txBox="1"/>
          <p:nvPr/>
        </p:nvSpPr>
        <p:spPr>
          <a:xfrm>
            <a:off x="2339752" y="5445224"/>
            <a:ext cx="5688632" cy="1200329"/>
          </a:xfrm>
          <a:prstGeom prst="rect">
            <a:avLst/>
          </a:prstGeom>
          <a:noFill/>
        </p:spPr>
        <p:txBody>
          <a:bodyPr wrap="square" rtlCol="0">
            <a:spAutoFit/>
          </a:bodyPr>
          <a:lstStyle/>
          <a:p>
            <a:r>
              <a:rPr lang="fr-FR" dirty="0" smtClean="0">
                <a:solidFill>
                  <a:srgbClr val="FF0000"/>
                </a:solidFill>
              </a:rPr>
              <a:t>Choix basé sur une </a:t>
            </a:r>
            <a:r>
              <a:rPr lang="fr-FR" dirty="0" err="1" smtClean="0">
                <a:solidFill>
                  <a:srgbClr val="FF0000"/>
                </a:solidFill>
              </a:rPr>
              <a:t>co</a:t>
            </a:r>
            <a:r>
              <a:rPr lang="fr-FR" dirty="0" smtClean="0">
                <a:solidFill>
                  <a:srgbClr val="FF0000"/>
                </a:solidFill>
              </a:rPr>
              <a:t>-construction entre des principes écologiques et des exigences socio-économiques compatibles avec la préservation de la nature.</a:t>
            </a:r>
            <a:endParaRPr lang="fr-FR" dirty="0">
              <a:solidFill>
                <a:srgbClr val="FF0000"/>
              </a:solidFill>
            </a:endParaRPr>
          </a:p>
        </p:txBody>
      </p:sp>
      <p:sp>
        <p:nvSpPr>
          <p:cNvPr id="7" name="ZoneTexte 6"/>
          <p:cNvSpPr txBox="1"/>
          <p:nvPr/>
        </p:nvSpPr>
        <p:spPr>
          <a:xfrm>
            <a:off x="683569" y="294734"/>
            <a:ext cx="7848872" cy="400110"/>
          </a:xfrm>
          <a:prstGeom prst="rect">
            <a:avLst/>
          </a:prstGeom>
          <a:noFill/>
        </p:spPr>
        <p:txBody>
          <a:bodyPr wrap="square" rtlCol="0">
            <a:spAutoFit/>
          </a:bodyPr>
          <a:lstStyle/>
          <a:p>
            <a:r>
              <a:rPr lang="fr-FR" sz="2000" dirty="0" smtClean="0"/>
              <a:t>Méthodologie  générale d’évaluation des Habitats Agropastoraux</a:t>
            </a:r>
            <a:endParaRPr lang="fr-FR" sz="2000" dirty="0"/>
          </a:p>
        </p:txBody>
      </p:sp>
    </p:spTree>
    <p:extLst>
      <p:ext uri="{BB962C8B-B14F-4D97-AF65-F5344CB8AC3E}">
        <p14:creationId xmlns:p14="http://schemas.microsoft.com/office/powerpoint/2010/main" val="110515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322512" y="1244759"/>
            <a:ext cx="7807796" cy="4817952"/>
          </a:xfrm>
          <a:prstGeom prst="rect">
            <a:avLst/>
          </a:prstGeom>
        </p:spPr>
      </p:pic>
      <p:sp>
        <p:nvSpPr>
          <p:cNvPr id="7" name="ZoneTexte 6"/>
          <p:cNvSpPr txBox="1"/>
          <p:nvPr/>
        </p:nvSpPr>
        <p:spPr>
          <a:xfrm>
            <a:off x="539552" y="1867548"/>
            <a:ext cx="864096" cy="584775"/>
          </a:xfrm>
          <a:prstGeom prst="rect">
            <a:avLst/>
          </a:prstGeom>
          <a:noFill/>
        </p:spPr>
        <p:txBody>
          <a:bodyPr wrap="square" rtlCol="0">
            <a:spAutoFit/>
          </a:bodyPr>
          <a:lstStyle/>
          <a:p>
            <a:r>
              <a:rPr lang="fr-FR" sz="3200" dirty="0" smtClean="0"/>
              <a:t>V1</a:t>
            </a:r>
            <a:endParaRPr lang="fr-FR" sz="3200" dirty="0"/>
          </a:p>
        </p:txBody>
      </p:sp>
      <p:sp>
        <p:nvSpPr>
          <p:cNvPr id="9" name="ZoneTexte 8"/>
          <p:cNvSpPr txBox="1"/>
          <p:nvPr/>
        </p:nvSpPr>
        <p:spPr>
          <a:xfrm>
            <a:off x="174948" y="3386043"/>
            <a:ext cx="1512168" cy="1077218"/>
          </a:xfrm>
          <a:prstGeom prst="rect">
            <a:avLst/>
          </a:prstGeom>
          <a:noFill/>
        </p:spPr>
        <p:txBody>
          <a:bodyPr wrap="square" rtlCol="0">
            <a:spAutoFit/>
          </a:bodyPr>
          <a:lstStyle/>
          <a:p>
            <a:r>
              <a:rPr lang="fr-FR" sz="3200" dirty="0" smtClean="0"/>
              <a:t>V2 et V3</a:t>
            </a:r>
            <a:endParaRPr lang="fr-FR" sz="3200" dirty="0"/>
          </a:p>
        </p:txBody>
      </p:sp>
      <p:sp>
        <p:nvSpPr>
          <p:cNvPr id="10" name="ZoneTexte 9"/>
          <p:cNvSpPr txBox="1"/>
          <p:nvPr/>
        </p:nvSpPr>
        <p:spPr>
          <a:xfrm>
            <a:off x="355315" y="5013176"/>
            <a:ext cx="1232570" cy="584775"/>
          </a:xfrm>
          <a:prstGeom prst="rect">
            <a:avLst/>
          </a:prstGeom>
          <a:noFill/>
        </p:spPr>
        <p:txBody>
          <a:bodyPr wrap="square" rtlCol="0">
            <a:spAutoFit/>
          </a:bodyPr>
          <a:lstStyle/>
          <a:p>
            <a:r>
              <a:rPr lang="fr-FR" sz="3200" dirty="0" smtClean="0"/>
              <a:t>FSD</a:t>
            </a:r>
            <a:endParaRPr lang="fr-FR" sz="3200" dirty="0"/>
          </a:p>
        </p:txBody>
      </p:sp>
      <p:sp>
        <p:nvSpPr>
          <p:cNvPr id="11" name="Multiplier 10"/>
          <p:cNvSpPr/>
          <p:nvPr/>
        </p:nvSpPr>
        <p:spPr>
          <a:xfrm>
            <a:off x="7596336" y="1969164"/>
            <a:ext cx="504056" cy="51276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683569" y="294734"/>
            <a:ext cx="7848872" cy="400110"/>
          </a:xfrm>
          <a:prstGeom prst="rect">
            <a:avLst/>
          </a:prstGeom>
          <a:noFill/>
        </p:spPr>
        <p:txBody>
          <a:bodyPr wrap="square" rtlCol="0">
            <a:spAutoFit/>
          </a:bodyPr>
          <a:lstStyle/>
          <a:p>
            <a:r>
              <a:rPr lang="fr-FR" sz="2000" dirty="0" smtClean="0"/>
              <a:t>Méthodologie  générale d’évaluation des Habitats Agropastoraux</a:t>
            </a:r>
            <a:endParaRPr lang="fr-FR" sz="2000" dirty="0"/>
          </a:p>
        </p:txBody>
      </p:sp>
      <p:grpSp>
        <p:nvGrpSpPr>
          <p:cNvPr id="15" name="Groupe 14"/>
          <p:cNvGrpSpPr/>
          <p:nvPr/>
        </p:nvGrpSpPr>
        <p:grpSpPr>
          <a:xfrm>
            <a:off x="3491880" y="836712"/>
            <a:ext cx="5400600" cy="4761240"/>
            <a:chOff x="3491880" y="836712"/>
            <a:chExt cx="5400600" cy="4761240"/>
          </a:xfrm>
        </p:grpSpPr>
        <p:sp>
          <p:nvSpPr>
            <p:cNvPr id="13" name="Flèche vers le bas 12"/>
            <p:cNvSpPr/>
            <p:nvPr/>
          </p:nvSpPr>
          <p:spPr>
            <a:xfrm>
              <a:off x="5940152" y="1244760"/>
              <a:ext cx="360040" cy="435319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3491880" y="836712"/>
              <a:ext cx="5400600" cy="369332"/>
            </a:xfrm>
            <a:prstGeom prst="rect">
              <a:avLst/>
            </a:prstGeom>
            <a:noFill/>
          </p:spPr>
          <p:txBody>
            <a:bodyPr wrap="square" rtlCol="0">
              <a:spAutoFit/>
            </a:bodyPr>
            <a:lstStyle/>
            <a:p>
              <a:r>
                <a:rPr lang="fr-FR" b="1" dirty="0" smtClean="0">
                  <a:solidFill>
                    <a:srgbClr val="FF0000"/>
                  </a:solidFill>
                </a:rPr>
                <a:t>Manque de travaux scientifiques sur ces seuils</a:t>
              </a:r>
              <a:endParaRPr lang="fr-FR" b="1" dirty="0">
                <a:solidFill>
                  <a:srgbClr val="FF0000"/>
                </a:solidFill>
              </a:endParaRPr>
            </a:p>
          </p:txBody>
        </p:sp>
      </p:grpSp>
    </p:spTree>
    <p:extLst>
      <p:ext uri="{BB962C8B-B14F-4D97-AF65-F5344CB8AC3E}">
        <p14:creationId xmlns:p14="http://schemas.microsoft.com/office/powerpoint/2010/main" val="32012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1547664" y="355717"/>
            <a:ext cx="6984776" cy="1452032"/>
          </a:xfrm>
          <a:prstGeom prst="rect">
            <a:avLst/>
          </a:prstGeom>
        </p:spPr>
      </p:pic>
      <p:sp>
        <p:nvSpPr>
          <p:cNvPr id="14" name="Zone de texte 323"/>
          <p:cNvSpPr txBox="1"/>
          <p:nvPr/>
        </p:nvSpPr>
        <p:spPr>
          <a:xfrm>
            <a:off x="5220072" y="620688"/>
            <a:ext cx="1368152" cy="576064"/>
          </a:xfrm>
          <a:prstGeom prst="rect">
            <a:avLst/>
          </a:prstGeom>
          <a:solidFill>
            <a:srgbClr val="38F62E">
              <a:alpha val="70000"/>
            </a:srgb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FR" sz="1100" i="1" dirty="0">
                <a:effectLst/>
                <a:latin typeface="Arial" panose="020B0604020202020204" pitchFamily="34" charset="0"/>
                <a:ea typeface="Times New Roman" panose="02020603050405020304" pitchFamily="18" charset="0"/>
              </a:rPr>
              <a:t>Etat favorable opérationnel choisi pour </a:t>
            </a:r>
            <a:r>
              <a:rPr lang="fr-FR" sz="1100" i="1" dirty="0" smtClean="0">
                <a:effectLst/>
                <a:latin typeface="Arial" panose="020B0604020202020204" pitchFamily="34" charset="0"/>
                <a:ea typeface="Times New Roman" panose="02020603050405020304" pitchFamily="18" charset="0"/>
              </a:rPr>
              <a:t>1 site</a:t>
            </a:r>
            <a:endParaRPr lang="fr-FR" sz="1100" dirty="0">
              <a:effectLst/>
              <a:latin typeface="Arial" panose="020B0604020202020204" pitchFamily="34" charset="0"/>
              <a:ea typeface="Times New Roman" panose="02020603050405020304" pitchFamily="18" charset="0"/>
            </a:endParaRPr>
          </a:p>
        </p:txBody>
      </p:sp>
      <p:sp>
        <p:nvSpPr>
          <p:cNvPr id="15" name="ZoneTexte 14"/>
          <p:cNvSpPr txBox="1"/>
          <p:nvPr/>
        </p:nvSpPr>
        <p:spPr>
          <a:xfrm>
            <a:off x="323528" y="2204864"/>
            <a:ext cx="8712968" cy="4247317"/>
          </a:xfrm>
          <a:prstGeom prst="rect">
            <a:avLst/>
          </a:prstGeom>
          <a:noFill/>
        </p:spPr>
        <p:txBody>
          <a:bodyPr wrap="square" rtlCol="0">
            <a:spAutoFit/>
          </a:bodyPr>
          <a:lstStyle/>
          <a:p>
            <a:r>
              <a:rPr lang="fr-FR" dirty="0" smtClean="0"/>
              <a:t>Comment définir l’état favorable opérationnel (</a:t>
            </a:r>
            <a:r>
              <a:rPr lang="fr-FR" dirty="0" smtClean="0">
                <a:solidFill>
                  <a:srgbClr val="FF0000"/>
                </a:solidFill>
              </a:rPr>
              <a:t>diagnostic fonctionnel</a:t>
            </a:r>
            <a:r>
              <a:rPr lang="fr-FR" dirty="0" smtClean="0"/>
              <a:t>) pour 1 site :</a:t>
            </a:r>
          </a:p>
          <a:p>
            <a:pPr marL="285750" indent="-285750">
              <a:buFontTx/>
              <a:buChar char="-"/>
            </a:pPr>
            <a:r>
              <a:rPr lang="fr-FR" dirty="0" smtClean="0"/>
              <a:t>Par la description des différents habitats présents (phytosociologie</a:t>
            </a:r>
            <a:r>
              <a:rPr lang="fr-FR" dirty="0" smtClean="0"/>
              <a:t>) et celle des cortèges entomologiques</a:t>
            </a:r>
            <a:endParaRPr lang="fr-FR" dirty="0" smtClean="0"/>
          </a:p>
          <a:p>
            <a:pPr marL="285750" indent="-285750">
              <a:buFontTx/>
              <a:buChar char="-"/>
            </a:pPr>
            <a:r>
              <a:rPr lang="fr-FR" dirty="0" smtClean="0"/>
              <a:t>Par l’analyse de leurs liens avec les potentialités du sol :</a:t>
            </a:r>
          </a:p>
          <a:p>
            <a:r>
              <a:rPr lang="fr-FR" dirty="0" smtClean="0"/>
              <a:t>	+ Pente</a:t>
            </a:r>
          </a:p>
          <a:p>
            <a:r>
              <a:rPr lang="fr-FR" dirty="0"/>
              <a:t>	</a:t>
            </a:r>
            <a:r>
              <a:rPr lang="fr-FR" dirty="0" smtClean="0"/>
              <a:t>+ Profondeur</a:t>
            </a:r>
          </a:p>
          <a:p>
            <a:r>
              <a:rPr lang="fr-FR" dirty="0"/>
              <a:t>	</a:t>
            </a:r>
            <a:r>
              <a:rPr lang="fr-FR" dirty="0" smtClean="0"/>
              <a:t>+ Héritages des pratiques antérieures</a:t>
            </a:r>
          </a:p>
          <a:p>
            <a:pPr marL="285750" indent="-285750">
              <a:buFontTx/>
              <a:buChar char="-"/>
            </a:pPr>
            <a:r>
              <a:rPr lang="fr-FR" dirty="0" smtClean="0"/>
              <a:t>Par la prise en compte des facteurs générant le microclimat local :	</a:t>
            </a:r>
          </a:p>
          <a:p>
            <a:pPr lvl="1"/>
            <a:r>
              <a:rPr lang="fr-FR" dirty="0" smtClean="0"/>
              <a:t>+ Exposition</a:t>
            </a:r>
          </a:p>
          <a:p>
            <a:pPr lvl="1"/>
            <a:r>
              <a:rPr lang="fr-FR" dirty="0" smtClean="0"/>
              <a:t>+ Embroussaillement / Fragmentation/ Ombrage porté</a:t>
            </a:r>
          </a:p>
          <a:p>
            <a:pPr marL="285750" indent="-285750">
              <a:buFontTx/>
              <a:buChar char="-"/>
            </a:pPr>
            <a:r>
              <a:rPr lang="fr-FR" dirty="0" smtClean="0"/>
              <a:t>Par la prise ne compte de l’influence de la gestion actuelle :</a:t>
            </a:r>
            <a:r>
              <a:rPr lang="fr-FR" dirty="0"/>
              <a:t>	</a:t>
            </a:r>
          </a:p>
          <a:p>
            <a:pPr lvl="1"/>
            <a:r>
              <a:rPr lang="fr-FR" dirty="0"/>
              <a:t>+ </a:t>
            </a:r>
            <a:r>
              <a:rPr lang="fr-FR" dirty="0" smtClean="0"/>
              <a:t>Fauche/</a:t>
            </a:r>
            <a:r>
              <a:rPr lang="fr-FR" dirty="0" err="1" smtClean="0"/>
              <a:t>Paturage</a:t>
            </a:r>
            <a:r>
              <a:rPr lang="fr-FR" dirty="0" smtClean="0"/>
              <a:t> – impact sur composition</a:t>
            </a:r>
            <a:endParaRPr lang="fr-FR" dirty="0"/>
          </a:p>
          <a:p>
            <a:pPr lvl="1"/>
            <a:endParaRPr lang="fr-FR" dirty="0" smtClean="0"/>
          </a:p>
          <a:p>
            <a:r>
              <a:rPr lang="fr-FR" dirty="0" smtClean="0"/>
              <a:t>CEN Lorraine gestionnaire de 70 sites de pelouses : dispose de données et d’analyses sur les processus fonctionnels des pelouses</a:t>
            </a:r>
            <a:endParaRPr lang="fr-FR" dirty="0"/>
          </a:p>
        </p:txBody>
      </p:sp>
      <p:sp>
        <p:nvSpPr>
          <p:cNvPr id="2" name="ZoneTexte 1"/>
          <p:cNvSpPr txBox="1"/>
          <p:nvPr/>
        </p:nvSpPr>
        <p:spPr>
          <a:xfrm>
            <a:off x="539552" y="188640"/>
            <a:ext cx="3744416" cy="369332"/>
          </a:xfrm>
          <a:prstGeom prst="rect">
            <a:avLst/>
          </a:prstGeom>
          <a:noFill/>
        </p:spPr>
        <p:txBody>
          <a:bodyPr wrap="square" rtlCol="0">
            <a:spAutoFit/>
          </a:bodyPr>
          <a:lstStyle/>
          <a:p>
            <a:r>
              <a:rPr lang="fr-FR" dirty="0" smtClean="0"/>
              <a:t>PELOUSES CALCICOLES</a:t>
            </a:r>
            <a:endParaRPr lang="fr-FR" dirty="0"/>
          </a:p>
        </p:txBody>
      </p:sp>
    </p:spTree>
    <p:extLst>
      <p:ext uri="{BB962C8B-B14F-4D97-AF65-F5344CB8AC3E}">
        <p14:creationId xmlns:p14="http://schemas.microsoft.com/office/powerpoint/2010/main" val="11263062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oneTexte 1"/>
          <p:cNvSpPr txBox="1">
            <a:spLocks noChangeArrowheads="1"/>
          </p:cNvSpPr>
          <p:nvPr/>
        </p:nvSpPr>
        <p:spPr bwMode="auto">
          <a:xfrm>
            <a:off x="452115" y="41040"/>
            <a:ext cx="7583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1800" b="1" dirty="0"/>
              <a:t>Définition </a:t>
            </a:r>
            <a:r>
              <a:rPr lang="fr-FR" altLang="fr-FR" sz="1800" b="1" dirty="0" smtClean="0"/>
              <a:t>du type de milieux « la </a:t>
            </a:r>
            <a:r>
              <a:rPr lang="fr-FR" altLang="fr-FR" sz="1800" b="1" dirty="0"/>
              <a:t>pelouse calcaire en </a:t>
            </a:r>
            <a:r>
              <a:rPr lang="fr-FR" altLang="fr-FR" sz="1800" b="1" dirty="0" smtClean="0"/>
              <a:t>Lorraine »</a:t>
            </a:r>
            <a:endParaRPr lang="fr-FR" altLang="fr-FR" sz="1800" b="1" dirty="0"/>
          </a:p>
        </p:txBody>
      </p:sp>
      <p:pic>
        <p:nvPicPr>
          <p:cNvPr id="30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2420" y="2000250"/>
            <a:ext cx="5302993" cy="32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23528" y="409340"/>
            <a:ext cx="3194895" cy="4878259"/>
          </a:xfrm>
          <a:prstGeom prst="rect">
            <a:avLst/>
          </a:prstGeom>
          <a:noFill/>
        </p:spPr>
        <p:txBody>
          <a:bodyPr wrap="square">
            <a:spAutoFit/>
          </a:bodyPr>
          <a:lstStyle/>
          <a:p>
            <a:pPr eaLnBrk="1" hangingPunct="1">
              <a:defRPr/>
            </a:pPr>
            <a:r>
              <a:rPr lang="fr-FR" sz="1600" dirty="0">
                <a:latin typeface="Arial" charset="0"/>
              </a:rPr>
              <a:t>- végétation herbacée composée de </a:t>
            </a:r>
            <a:r>
              <a:rPr lang="fr-FR" sz="1600" dirty="0" smtClean="0">
                <a:latin typeface="Arial" charset="0"/>
              </a:rPr>
              <a:t>graminées </a:t>
            </a:r>
            <a:r>
              <a:rPr lang="fr-FR" sz="1600" dirty="0">
                <a:latin typeface="Arial" charset="0"/>
              </a:rPr>
              <a:t>non </a:t>
            </a:r>
            <a:r>
              <a:rPr lang="fr-FR" sz="1600" dirty="0" err="1">
                <a:latin typeface="Arial" charset="0"/>
              </a:rPr>
              <a:t>prairiales</a:t>
            </a:r>
            <a:r>
              <a:rPr lang="fr-FR" sz="1600" dirty="0">
                <a:latin typeface="Arial" charset="0"/>
              </a:rPr>
              <a:t> et de </a:t>
            </a:r>
            <a:r>
              <a:rPr lang="fr-FR" sz="1600" dirty="0" smtClean="0">
                <a:latin typeface="Arial" charset="0"/>
              </a:rPr>
              <a:t>plantes </a:t>
            </a:r>
            <a:r>
              <a:rPr lang="fr-FR" sz="1600" dirty="0" err="1" smtClean="0">
                <a:latin typeface="Arial" charset="0"/>
              </a:rPr>
              <a:t>xérothermophiles</a:t>
            </a:r>
            <a:r>
              <a:rPr lang="fr-FR" sz="1600" dirty="0" smtClean="0">
                <a:latin typeface="Arial" charset="0"/>
              </a:rPr>
              <a:t> </a:t>
            </a:r>
            <a:r>
              <a:rPr lang="fr-FR" sz="1600" dirty="0">
                <a:latin typeface="Arial" charset="0"/>
              </a:rPr>
              <a:t>spécialisées</a:t>
            </a:r>
          </a:p>
          <a:p>
            <a:pPr eaLnBrk="1" hangingPunct="1">
              <a:defRPr/>
            </a:pPr>
            <a:endParaRPr lang="fr-FR" sz="700" dirty="0">
              <a:latin typeface="Arial" charset="0"/>
            </a:endParaRPr>
          </a:p>
          <a:p>
            <a:pPr eaLnBrk="1" hangingPunct="1">
              <a:defRPr/>
            </a:pPr>
            <a:r>
              <a:rPr lang="fr-FR" sz="1600" dirty="0">
                <a:latin typeface="Arial" charset="0"/>
              </a:rPr>
              <a:t>- implantée sur des </a:t>
            </a:r>
            <a:r>
              <a:rPr lang="fr-FR" sz="1600" dirty="0" smtClean="0">
                <a:latin typeface="Arial" charset="0"/>
              </a:rPr>
              <a:t>sols superficiels</a:t>
            </a:r>
            <a:endParaRPr lang="fr-FR" sz="1600" dirty="0">
              <a:latin typeface="Arial" charset="0"/>
            </a:endParaRPr>
          </a:p>
          <a:p>
            <a:pPr eaLnBrk="1" hangingPunct="1">
              <a:defRPr/>
            </a:pPr>
            <a:endParaRPr lang="fr-FR" sz="700" dirty="0">
              <a:latin typeface="Arial" charset="0"/>
            </a:endParaRPr>
          </a:p>
          <a:p>
            <a:pPr eaLnBrk="1" hangingPunct="1">
              <a:defRPr/>
            </a:pPr>
            <a:r>
              <a:rPr lang="fr-FR" sz="1600" dirty="0">
                <a:latin typeface="Arial" charset="0"/>
              </a:rPr>
              <a:t>- faible productivité : </a:t>
            </a:r>
            <a:r>
              <a:rPr lang="fr-FR" sz="1400" dirty="0">
                <a:latin typeface="Arial" charset="0"/>
              </a:rPr>
              <a:t>de 200 à 4000 kg/ha/an</a:t>
            </a:r>
          </a:p>
          <a:p>
            <a:pPr marL="285750" indent="-285750" eaLnBrk="1" hangingPunct="1">
              <a:buFontTx/>
              <a:buChar char="-"/>
              <a:defRPr/>
            </a:pPr>
            <a:endParaRPr lang="fr-FR" sz="700" dirty="0">
              <a:latin typeface="Arial" charset="0"/>
            </a:endParaRPr>
          </a:p>
          <a:p>
            <a:pPr eaLnBrk="1" hangingPunct="1">
              <a:defRPr/>
            </a:pPr>
            <a:r>
              <a:rPr lang="fr-FR" sz="1600" dirty="0">
                <a:latin typeface="Arial" charset="0"/>
              </a:rPr>
              <a:t>- modelée par les civilisations humaines </a:t>
            </a:r>
            <a:r>
              <a:rPr lang="fr-FR" sz="1600" dirty="0" smtClean="0">
                <a:latin typeface="Arial" charset="0"/>
              </a:rPr>
              <a:t>depuis </a:t>
            </a:r>
            <a:r>
              <a:rPr lang="fr-FR" sz="1600" dirty="0">
                <a:latin typeface="Arial" charset="0"/>
              </a:rPr>
              <a:t>au moins 5000 ans </a:t>
            </a:r>
          </a:p>
          <a:p>
            <a:pPr marL="285750" indent="-285750" eaLnBrk="1" hangingPunct="1">
              <a:buFontTx/>
              <a:buChar char="-"/>
              <a:defRPr/>
            </a:pPr>
            <a:endParaRPr lang="fr-FR" dirty="0">
              <a:latin typeface="Arial" charset="0"/>
            </a:endParaRPr>
          </a:p>
          <a:p>
            <a:pPr marL="285750" indent="-285750" eaLnBrk="1" hangingPunct="1">
              <a:buFontTx/>
              <a:buChar char="-"/>
              <a:defRPr/>
            </a:pPr>
            <a:endParaRPr lang="fr-FR" dirty="0">
              <a:latin typeface="Arial" charset="0"/>
            </a:endParaRPr>
          </a:p>
          <a:p>
            <a:pPr eaLnBrk="1" hangingPunct="1">
              <a:defRPr/>
            </a:pPr>
            <a:r>
              <a:rPr lang="fr-FR" sz="1600" dirty="0">
                <a:latin typeface="Arial" charset="0"/>
              </a:rPr>
              <a:t>= système écologique très simplifié (système herbacé) : l’objectif est de maintenir les communautés herbacées et les espèces qui s’y rapportent </a:t>
            </a:r>
          </a:p>
        </p:txBody>
      </p:sp>
      <p:sp>
        <p:nvSpPr>
          <p:cNvPr id="3" name="ZoneTexte 2"/>
          <p:cNvSpPr txBox="1"/>
          <p:nvPr/>
        </p:nvSpPr>
        <p:spPr>
          <a:xfrm>
            <a:off x="452115" y="5805264"/>
            <a:ext cx="8691885" cy="646331"/>
          </a:xfrm>
          <a:prstGeom prst="rect">
            <a:avLst/>
          </a:prstGeom>
          <a:noFill/>
        </p:spPr>
        <p:txBody>
          <a:bodyPr wrap="square" rtlCol="0">
            <a:spAutoFit/>
          </a:bodyPr>
          <a:lstStyle/>
          <a:p>
            <a:r>
              <a:rPr lang="fr-FR" dirty="0">
                <a:latin typeface="Arial" charset="0"/>
              </a:rPr>
              <a:t>Attention </a:t>
            </a:r>
            <a:r>
              <a:rPr lang="fr-FR" dirty="0" smtClean="0">
                <a:solidFill>
                  <a:srgbClr val="FF0000"/>
                </a:solidFill>
                <a:latin typeface="Arial" charset="0"/>
              </a:rPr>
              <a:t>Site</a:t>
            </a:r>
            <a:r>
              <a:rPr lang="fr-FR" dirty="0" smtClean="0">
                <a:latin typeface="Arial" charset="0"/>
              </a:rPr>
              <a:t> </a:t>
            </a:r>
            <a:r>
              <a:rPr lang="fr-FR" dirty="0">
                <a:latin typeface="Arial" charset="0"/>
              </a:rPr>
              <a:t>de </a:t>
            </a:r>
            <a:r>
              <a:rPr lang="fr-FR" dirty="0" smtClean="0">
                <a:latin typeface="Arial" charset="0"/>
              </a:rPr>
              <a:t>« pelouse »</a:t>
            </a:r>
            <a:r>
              <a:rPr lang="fr-FR" dirty="0">
                <a:latin typeface="Arial" charset="0"/>
              </a:rPr>
              <a:t> = </a:t>
            </a:r>
            <a:r>
              <a:rPr lang="fr-FR" b="1" dirty="0" err="1" smtClean="0">
                <a:solidFill>
                  <a:srgbClr val="FF0000"/>
                </a:solidFill>
                <a:latin typeface="Arial" charset="0"/>
              </a:rPr>
              <a:t>Hab</a:t>
            </a:r>
            <a:r>
              <a:rPr lang="fr-FR" b="1" dirty="0" smtClean="0">
                <a:solidFill>
                  <a:srgbClr val="FF0000"/>
                </a:solidFill>
                <a:latin typeface="Arial" charset="0"/>
              </a:rPr>
              <a:t> </a:t>
            </a:r>
            <a:r>
              <a:rPr lang="fr-FR" b="1" dirty="0" err="1" smtClean="0">
                <a:solidFill>
                  <a:srgbClr val="FF0000"/>
                </a:solidFill>
                <a:latin typeface="Arial" charset="0"/>
              </a:rPr>
              <a:t>pelousaires</a:t>
            </a:r>
            <a:r>
              <a:rPr lang="fr-FR" b="1" dirty="0" smtClean="0">
                <a:solidFill>
                  <a:srgbClr val="FF0000"/>
                </a:solidFill>
                <a:latin typeface="Arial" charset="0"/>
              </a:rPr>
              <a:t> 6210</a:t>
            </a:r>
            <a:r>
              <a:rPr lang="fr-FR" dirty="0" smtClean="0">
                <a:latin typeface="Arial" charset="0"/>
              </a:rPr>
              <a:t>+ </a:t>
            </a:r>
            <a:r>
              <a:rPr lang="fr-FR" dirty="0" err="1" smtClean="0">
                <a:latin typeface="Arial" charset="0"/>
              </a:rPr>
              <a:t>Hab</a:t>
            </a:r>
            <a:r>
              <a:rPr lang="fr-FR" dirty="0" smtClean="0">
                <a:latin typeface="Arial" charset="0"/>
              </a:rPr>
              <a:t> ourlets + </a:t>
            </a:r>
            <a:r>
              <a:rPr lang="fr-FR" dirty="0">
                <a:latin typeface="Arial" charset="0"/>
              </a:rPr>
              <a:t>fourrés + boisements calcicoles ou </a:t>
            </a:r>
            <a:r>
              <a:rPr lang="fr-FR" dirty="0" smtClean="0">
                <a:latin typeface="Arial" charset="0"/>
              </a:rPr>
              <a:t>résineux (dalles 6110, falaises…)</a:t>
            </a:r>
            <a:endParaRPr lang="fr-FR" dirty="0">
              <a:latin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p:spPr>
        <p:txBody>
          <a:bodyPr/>
          <a:lstStyle/>
          <a:p>
            <a:r>
              <a:rPr lang="fr-FR" sz="2000" dirty="0" smtClean="0"/>
              <a:t>6210 – Pelouses sèches semi-naturelles et faciès d’</a:t>
            </a:r>
            <a:r>
              <a:rPr lang="fr-FR" sz="2000" dirty="0" err="1" smtClean="0"/>
              <a:t>embuissonnement</a:t>
            </a:r>
            <a:r>
              <a:rPr lang="fr-FR" sz="2000" dirty="0" smtClean="0"/>
              <a:t> sur calcaire</a:t>
            </a:r>
            <a:endParaRPr lang="fr-FR" sz="2000" dirty="0"/>
          </a:p>
        </p:txBody>
      </p:sp>
      <p:sp>
        <p:nvSpPr>
          <p:cNvPr id="3" name="Espace réservé du contenu 2"/>
          <p:cNvSpPr>
            <a:spLocks noGrp="1"/>
          </p:cNvSpPr>
          <p:nvPr>
            <p:ph idx="1"/>
          </p:nvPr>
        </p:nvSpPr>
        <p:spPr>
          <a:xfrm>
            <a:off x="395536" y="1628800"/>
            <a:ext cx="8229600" cy="4525963"/>
          </a:xfrm>
        </p:spPr>
        <p:txBody>
          <a:bodyPr/>
          <a:lstStyle/>
          <a:p>
            <a:r>
              <a:rPr lang="fr-FR" sz="2000" dirty="0" smtClean="0">
                <a:solidFill>
                  <a:srgbClr val="FF0000"/>
                </a:solidFill>
              </a:rPr>
              <a:t>Habitats centraux </a:t>
            </a:r>
            <a:r>
              <a:rPr lang="fr-FR" sz="2000" dirty="0" smtClean="0"/>
              <a:t> :</a:t>
            </a:r>
          </a:p>
          <a:p>
            <a:r>
              <a:rPr lang="fr-FR" sz="2000" dirty="0"/>
              <a:t>(</a:t>
            </a:r>
            <a:r>
              <a:rPr lang="fr-FR" sz="2000" i="1" dirty="0" err="1"/>
              <a:t>Festuco-Brometalia</a:t>
            </a:r>
            <a:r>
              <a:rPr lang="fr-FR" sz="2000" dirty="0"/>
              <a:t>) (*sites d’</a:t>
            </a:r>
            <a:r>
              <a:rPr lang="fr-FR" sz="2000" dirty="0" err="1"/>
              <a:t>orchidees</a:t>
            </a:r>
            <a:r>
              <a:rPr lang="fr-FR" sz="2000" dirty="0"/>
              <a:t> remarquables</a:t>
            </a:r>
            <a:r>
              <a:rPr lang="fr-FR" sz="2000" dirty="0" smtClean="0"/>
              <a:t>)),</a:t>
            </a:r>
          </a:p>
          <a:p>
            <a:r>
              <a:rPr lang="fr-FR" sz="2000" i="1" dirty="0" err="1"/>
              <a:t>Festucetalia</a:t>
            </a:r>
            <a:r>
              <a:rPr lang="fr-FR" sz="2000" i="1" dirty="0"/>
              <a:t> </a:t>
            </a:r>
            <a:r>
              <a:rPr lang="fr-FR" sz="2000" i="1" dirty="0" err="1"/>
              <a:t>valesiacae</a:t>
            </a:r>
            <a:r>
              <a:rPr lang="fr-FR" sz="2000" i="1" dirty="0"/>
              <a:t> </a:t>
            </a:r>
            <a:r>
              <a:rPr lang="fr-FR" sz="2000" dirty="0"/>
              <a:t>et des </a:t>
            </a:r>
            <a:r>
              <a:rPr lang="fr-FR" sz="2000" i="1" dirty="0" err="1"/>
              <a:t>Brometalia</a:t>
            </a:r>
            <a:r>
              <a:rPr lang="fr-FR" sz="2000" i="1" dirty="0"/>
              <a:t> </a:t>
            </a:r>
            <a:r>
              <a:rPr lang="fr-FR" sz="2000" i="1" dirty="0" err="1" smtClean="0"/>
              <a:t>erecti</a:t>
            </a:r>
            <a:endParaRPr lang="fr-FR" sz="2000" i="1" dirty="0" smtClean="0"/>
          </a:p>
          <a:p>
            <a:r>
              <a:rPr lang="fr-FR" sz="2000" i="1" dirty="0" smtClean="0"/>
              <a:t>Les pelouses ourlets ou ourlets en nappe des </a:t>
            </a:r>
            <a:r>
              <a:rPr lang="fr-FR" sz="2000" i="1" dirty="0" err="1"/>
              <a:t>Trifolio</a:t>
            </a:r>
            <a:r>
              <a:rPr lang="fr-FR" sz="2000" i="1" dirty="0"/>
              <a:t> </a:t>
            </a:r>
            <a:r>
              <a:rPr lang="fr-FR" sz="2000" i="1" dirty="0" err="1"/>
              <a:t>medii</a:t>
            </a:r>
            <a:r>
              <a:rPr lang="fr-FR" sz="2000" i="1" dirty="0"/>
              <a:t> – </a:t>
            </a:r>
            <a:r>
              <a:rPr lang="fr-FR" sz="2000" i="1" dirty="0" err="1"/>
              <a:t>Geranietea</a:t>
            </a:r>
            <a:endParaRPr lang="fr-FR" sz="2000" dirty="0"/>
          </a:p>
          <a:p>
            <a:endParaRPr lang="fr-FR" sz="2000" dirty="0" smtClean="0"/>
          </a:p>
          <a:p>
            <a:endParaRPr lang="fr-FR" sz="2000" dirty="0" smtClean="0"/>
          </a:p>
          <a:p>
            <a:r>
              <a:rPr lang="fr-FR" sz="2000" dirty="0" smtClean="0">
                <a:solidFill>
                  <a:srgbClr val="FF0000"/>
                </a:solidFill>
              </a:rPr>
              <a:t>Habitats associés (non pris en compte si seuls)</a:t>
            </a:r>
          </a:p>
          <a:p>
            <a:r>
              <a:rPr lang="fr-FR" sz="2000" dirty="0" smtClean="0"/>
              <a:t>Les </a:t>
            </a:r>
            <a:r>
              <a:rPr lang="fr-FR" sz="2000" dirty="0" err="1"/>
              <a:t>communautes</a:t>
            </a:r>
            <a:r>
              <a:rPr lang="fr-FR" sz="2000" dirty="0"/>
              <a:t> d’ourlets (</a:t>
            </a:r>
            <a:r>
              <a:rPr lang="fr-FR" sz="2000" i="1" dirty="0" err="1"/>
              <a:t>Geranion</a:t>
            </a:r>
            <a:r>
              <a:rPr lang="fr-FR" sz="2000" i="1" dirty="0"/>
              <a:t> </a:t>
            </a:r>
            <a:r>
              <a:rPr lang="fr-FR" sz="2000" i="1" dirty="0" err="1"/>
              <a:t>sanguinei</a:t>
            </a:r>
            <a:r>
              <a:rPr lang="fr-FR" sz="2000" i="1" dirty="0"/>
              <a:t> </a:t>
            </a:r>
            <a:r>
              <a:rPr lang="fr-FR" sz="2000" dirty="0"/>
              <a:t>et </a:t>
            </a:r>
            <a:r>
              <a:rPr lang="fr-FR" sz="2000" i="1" dirty="0" err="1"/>
              <a:t>Trifolion</a:t>
            </a:r>
            <a:r>
              <a:rPr lang="fr-FR" sz="2000" i="1" dirty="0"/>
              <a:t> </a:t>
            </a:r>
            <a:r>
              <a:rPr lang="fr-FR" sz="2000" i="1" dirty="0" err="1"/>
              <a:t>medii</a:t>
            </a:r>
            <a:r>
              <a:rPr lang="fr-FR" sz="2000" dirty="0"/>
              <a:t>) ou </a:t>
            </a:r>
            <a:r>
              <a:rPr lang="fr-FR" sz="2000" dirty="0" smtClean="0"/>
              <a:t>de fourres </a:t>
            </a:r>
            <a:r>
              <a:rPr lang="fr-FR" sz="2000" dirty="0"/>
              <a:t>(</a:t>
            </a:r>
            <a:r>
              <a:rPr lang="fr-FR" sz="2000" i="1" dirty="0" err="1"/>
              <a:t>Rhamno</a:t>
            </a:r>
            <a:r>
              <a:rPr lang="fr-FR" sz="2000" i="1" dirty="0"/>
              <a:t> </a:t>
            </a:r>
            <a:r>
              <a:rPr lang="fr-FR" sz="2000" i="1" dirty="0" err="1"/>
              <a:t>catharticae</a:t>
            </a:r>
            <a:r>
              <a:rPr lang="fr-FR" sz="2000" i="1" dirty="0"/>
              <a:t> – </a:t>
            </a:r>
            <a:r>
              <a:rPr lang="fr-FR" sz="2000" i="1" dirty="0" err="1"/>
              <a:t>Prunetea</a:t>
            </a:r>
            <a:r>
              <a:rPr lang="fr-FR" sz="2000" i="1" dirty="0"/>
              <a:t> </a:t>
            </a:r>
            <a:r>
              <a:rPr lang="fr-FR" sz="2000" i="1" dirty="0" err="1"/>
              <a:t>spinosae</a:t>
            </a:r>
            <a:r>
              <a:rPr lang="fr-FR" sz="2000" dirty="0"/>
              <a:t>) qui en </a:t>
            </a:r>
            <a:r>
              <a:rPr lang="fr-FR" sz="2000" dirty="0" smtClean="0"/>
              <a:t>dérivent </a:t>
            </a:r>
            <a:r>
              <a:rPr lang="fr-FR" sz="2000" dirty="0"/>
              <a:t>sont a prendre en compte au titre de </a:t>
            </a:r>
            <a:r>
              <a:rPr lang="fr-FR" sz="2000" dirty="0" smtClean="0"/>
              <a:t>l’habitat, mais </a:t>
            </a:r>
            <a:r>
              <a:rPr lang="fr-FR" sz="2000" dirty="0"/>
              <a:t>uniquement lorsqu’elles sont encore </a:t>
            </a:r>
            <a:r>
              <a:rPr lang="fr-FR" sz="2000" dirty="0" smtClean="0"/>
              <a:t>associées </a:t>
            </a:r>
            <a:r>
              <a:rPr lang="fr-FR" sz="2000" dirty="0"/>
              <a:t>a une de ces pelouses ou pelouses-ourlets.</a:t>
            </a:r>
          </a:p>
        </p:txBody>
      </p:sp>
    </p:spTree>
    <p:extLst>
      <p:ext uri="{BB962C8B-B14F-4D97-AF65-F5344CB8AC3E}">
        <p14:creationId xmlns:p14="http://schemas.microsoft.com/office/powerpoint/2010/main" val="30290222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2567</TotalTime>
  <Words>2025</Words>
  <Application>Microsoft Office PowerPoint</Application>
  <PresentationFormat>Affichage à l'écran (4:3)</PresentationFormat>
  <Paragraphs>359</Paragraphs>
  <Slides>43</Slides>
  <Notes>1</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43</vt:i4>
      </vt:variant>
    </vt:vector>
  </HeadingPairs>
  <TitlesOfParts>
    <vt:vector size="51" baseType="lpstr">
      <vt:lpstr>Arial</vt:lpstr>
      <vt:lpstr>Arial Black</vt:lpstr>
      <vt:lpstr>Calibri</vt:lpstr>
      <vt:lpstr>Frutiger LT Std 45 Light</vt:lpstr>
      <vt:lpstr>Garamond</vt:lpstr>
      <vt:lpstr>Times New Roman</vt:lpstr>
      <vt:lpstr>Modèle par défaut</vt:lpstr>
      <vt:lpstr>Acrobat Document</vt:lpstr>
      <vt:lpstr>Présentation PowerPoint</vt:lpstr>
      <vt:lpstr>Besoin d’évaluation l’état de conservation ? Pourquoi ?</vt:lpstr>
      <vt:lpstr>Présentation PowerPoint</vt:lpstr>
      <vt:lpstr>Guide méthodologique MNHM : des concepts à l’application</vt:lpstr>
      <vt:lpstr>Présentation PowerPoint</vt:lpstr>
      <vt:lpstr>Présentation PowerPoint</vt:lpstr>
      <vt:lpstr>Présentation PowerPoint</vt:lpstr>
      <vt:lpstr>Présentation PowerPoint</vt:lpstr>
      <vt:lpstr>6210 – Pelouses sèches semi-naturelles et faciès d’embuissonnement sur calcaire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Propositions pour l’EC des Pelouses</vt:lpstr>
      <vt:lpstr>Identification des habitats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CSL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emmanuel PATTE</dc:creator>
  <cp:lastModifiedBy>pascale</cp:lastModifiedBy>
  <cp:revision>187</cp:revision>
  <cp:lastPrinted>2018-05-22T12:23:20Z</cp:lastPrinted>
  <dcterms:created xsi:type="dcterms:W3CDTF">2012-10-09T15:27:31Z</dcterms:created>
  <dcterms:modified xsi:type="dcterms:W3CDTF">2018-05-30T09:09:28Z</dcterms:modified>
</cp:coreProperties>
</file>