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5" roundtripDataSignature="AMtx7mhoo8Rj+ZXzrVU5HPTGcCY176XY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customschemas.google.com/relationships/presentationmetadata" Target="metadata"/><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fdbfa975c8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fdbfa975c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11" name="Shape 11"/>
        <p:cNvGrpSpPr/>
        <p:nvPr/>
      </p:nvGrpSpPr>
      <p:grpSpPr>
        <a:xfrm>
          <a:off x="0" y="0"/>
          <a:ext cx="0" cy="0"/>
          <a:chOff x="0" y="0"/>
          <a:chExt cx="0" cy="0"/>
        </a:xfrm>
      </p:grpSpPr>
      <p:sp>
        <p:nvSpPr>
          <p:cNvPr id="12" name="Google Shape;12;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68" name="Shape 68"/>
        <p:cNvGrpSpPr/>
        <p:nvPr/>
      </p:nvGrpSpPr>
      <p:grpSpPr>
        <a:xfrm>
          <a:off x="0" y="0"/>
          <a:ext cx="0" cy="0"/>
          <a:chOff x="0" y="0"/>
          <a:chExt cx="0" cy="0"/>
        </a:xfrm>
      </p:grpSpPr>
      <p:sp>
        <p:nvSpPr>
          <p:cNvPr id="69" name="Google Shape;69;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74" name="Shape 74"/>
        <p:cNvGrpSpPr/>
        <p:nvPr/>
      </p:nvGrpSpPr>
      <p:grpSpPr>
        <a:xfrm>
          <a:off x="0" y="0"/>
          <a:ext cx="0" cy="0"/>
          <a:chOff x="0" y="0"/>
          <a:chExt cx="0" cy="0"/>
        </a:xfrm>
      </p:grpSpPr>
      <p:sp>
        <p:nvSpPr>
          <p:cNvPr id="75" name="Google Shape;75;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17" name="Shape 17"/>
        <p:cNvGrpSpPr/>
        <p:nvPr/>
      </p:nvGrpSpPr>
      <p:grpSpPr>
        <a:xfrm>
          <a:off x="0" y="0"/>
          <a:ext cx="0" cy="0"/>
          <a:chOff x="0" y="0"/>
          <a:chExt cx="0" cy="0"/>
        </a:xfrm>
      </p:grpSpPr>
      <p:sp>
        <p:nvSpPr>
          <p:cNvPr id="18" name="Google Shape;1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21" name="Shape 21"/>
        <p:cNvGrpSpPr/>
        <p:nvPr/>
      </p:nvGrpSpPr>
      <p:grpSpPr>
        <a:xfrm>
          <a:off x="0" y="0"/>
          <a:ext cx="0" cy="0"/>
          <a:chOff x="0" y="0"/>
          <a:chExt cx="0" cy="0"/>
        </a:xfrm>
      </p:grpSpPr>
      <p:sp>
        <p:nvSpPr>
          <p:cNvPr id="22" name="Google Shape;22;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27" name="Shape 27"/>
        <p:cNvGrpSpPr/>
        <p:nvPr/>
      </p:nvGrpSpPr>
      <p:grpSpPr>
        <a:xfrm>
          <a:off x="0" y="0"/>
          <a:ext cx="0" cy="0"/>
          <a:chOff x="0" y="0"/>
          <a:chExt cx="0" cy="0"/>
        </a:xfrm>
      </p:grpSpPr>
      <p:sp>
        <p:nvSpPr>
          <p:cNvPr id="28" name="Google Shape;28;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33" name="Shape 33"/>
        <p:cNvGrpSpPr/>
        <p:nvPr/>
      </p:nvGrpSpPr>
      <p:grpSpPr>
        <a:xfrm>
          <a:off x="0" y="0"/>
          <a:ext cx="0" cy="0"/>
          <a:chOff x="0" y="0"/>
          <a:chExt cx="0" cy="0"/>
        </a:xfrm>
      </p:grpSpPr>
      <p:sp>
        <p:nvSpPr>
          <p:cNvPr id="34" name="Google Shape;34;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40" name="Shape 40"/>
        <p:cNvGrpSpPr/>
        <p:nvPr/>
      </p:nvGrpSpPr>
      <p:grpSpPr>
        <a:xfrm>
          <a:off x="0" y="0"/>
          <a:ext cx="0" cy="0"/>
          <a:chOff x="0" y="0"/>
          <a:chExt cx="0" cy="0"/>
        </a:xfrm>
      </p:grpSpPr>
      <p:sp>
        <p:nvSpPr>
          <p:cNvPr id="41" name="Google Shape;41;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49" name="Shape 49"/>
        <p:cNvGrpSpPr/>
        <p:nvPr/>
      </p:nvGrpSpPr>
      <p:grpSpPr>
        <a:xfrm>
          <a:off x="0" y="0"/>
          <a:ext cx="0" cy="0"/>
          <a:chOff x="0" y="0"/>
          <a:chExt cx="0" cy="0"/>
        </a:xfrm>
      </p:grpSpPr>
      <p:sp>
        <p:nvSpPr>
          <p:cNvPr id="50" name="Google Shape;5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54" name="Shape 54"/>
        <p:cNvGrpSpPr/>
        <p:nvPr/>
      </p:nvGrpSpPr>
      <p:grpSpPr>
        <a:xfrm>
          <a:off x="0" y="0"/>
          <a:ext cx="0" cy="0"/>
          <a:chOff x="0" y="0"/>
          <a:chExt cx="0" cy="0"/>
        </a:xfrm>
      </p:grpSpPr>
      <p:sp>
        <p:nvSpPr>
          <p:cNvPr id="55" name="Google Shape;55;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61" name="Shape 61"/>
        <p:cNvGrpSpPr/>
        <p:nvPr/>
      </p:nvGrpSpPr>
      <p:grpSpPr>
        <a:xfrm>
          <a:off x="0" y="0"/>
          <a:ext cx="0" cy="0"/>
          <a:chOff x="0" y="0"/>
          <a:chExt cx="0" cy="0"/>
        </a:xfrm>
      </p:grpSpPr>
      <p:sp>
        <p:nvSpPr>
          <p:cNvPr id="62" name="Google Shape;62;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2"/>
          <p:cNvSpPr/>
          <p:nvPr>
            <p:ph idx="2" type="pic"/>
          </p:nvPr>
        </p:nvSpPr>
        <p:spPr>
          <a:xfrm>
            <a:off x="5183188" y="987425"/>
            <a:ext cx="6172200" cy="4873625"/>
          </a:xfrm>
          <a:prstGeom prst="rect">
            <a:avLst/>
          </a:prstGeom>
          <a:noFill/>
          <a:ln>
            <a:noFill/>
          </a:ln>
        </p:spPr>
      </p:sp>
      <p:sp>
        <p:nvSpPr>
          <p:cNvPr id="64" name="Google Shape;64;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Calibri"/>
              <a:buNone/>
            </a:pPr>
            <a:r>
              <a:rPr b="1" lang="fr-FR" sz="2000"/>
              <a:t>DOSSIER DE DEMANDE DE DEROGATION POUR LA DESTRUCTION, L’ALTÉRATION, OU LA DÉGRADATION DE SITES DE REPRODUCTION OU D’AIRES DE REPOS D’ANIMAUX D’ESPÈCES ANIMALES PROTÉGÉES </a:t>
            </a:r>
            <a:endParaRPr/>
          </a:p>
        </p:txBody>
      </p:sp>
      <p:sp>
        <p:nvSpPr>
          <p:cNvPr id="85" name="Google Shape;85;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i="1" lang="fr-FR" sz="2000"/>
              <a:t>Demandeur : Caroline BILA</a:t>
            </a:r>
            <a:endParaRPr/>
          </a:p>
          <a:p>
            <a:pPr indent="0" lvl="0" marL="0" rtl="0" algn="ctr">
              <a:lnSpc>
                <a:spcPct val="90000"/>
              </a:lnSpc>
              <a:spcBef>
                <a:spcPts val="1000"/>
              </a:spcBef>
              <a:spcAft>
                <a:spcPts val="0"/>
              </a:spcAft>
              <a:buClr>
                <a:schemeClr val="dk1"/>
              </a:buClr>
              <a:buSzPts val="2000"/>
              <a:buNone/>
            </a:pPr>
            <a:r>
              <a:rPr i="1" lang="fr-FR" sz="2000"/>
              <a:t>Site 13 sentier du Clos Chatton à Nancy (54000)</a:t>
            </a:r>
            <a:endParaRPr i="1" sz="2000"/>
          </a:p>
          <a:p>
            <a:pPr indent="0" lvl="0" marL="0" rtl="0" algn="ctr">
              <a:lnSpc>
                <a:spcPct val="90000"/>
              </a:lnSpc>
              <a:spcBef>
                <a:spcPts val="1000"/>
              </a:spcBef>
              <a:spcAft>
                <a:spcPts val="0"/>
              </a:spcAft>
              <a:buClr>
                <a:schemeClr val="dk1"/>
              </a:buClr>
              <a:buSzPts val="2000"/>
              <a:buNone/>
            </a:pPr>
            <a:r>
              <a:t/>
            </a:r>
            <a:endParaRPr i="1" sz="2000"/>
          </a:p>
          <a:p>
            <a:pPr indent="0" lvl="0" marL="0" rtl="0" algn="ctr">
              <a:lnSpc>
                <a:spcPct val="90000"/>
              </a:lnSpc>
              <a:spcBef>
                <a:spcPts val="1000"/>
              </a:spcBef>
              <a:spcAft>
                <a:spcPts val="0"/>
              </a:spcAft>
              <a:buClr>
                <a:schemeClr val="dk1"/>
              </a:buClr>
              <a:buSzPts val="2000"/>
              <a:buNone/>
            </a:pPr>
            <a:r>
              <a:rPr i="1" lang="fr-FR" sz="2000"/>
              <a:t>09/09/2024</a:t>
            </a:r>
            <a:endParaRPr i="1" sz="2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2"/>
          <p:cNvSpPr txBox="1"/>
          <p:nvPr/>
        </p:nvSpPr>
        <p:spPr>
          <a:xfrm>
            <a:off x="1569145" y="1027789"/>
            <a:ext cx="9053700" cy="424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La partie la plus haute du mur pignon de Mr Bello restera accessible pour les oiseaux dont l’entrée dans le nid est moins contrainte que pour les Martinets noirs (sans obstacle).</a:t>
            </a:r>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Les Moineaux et Rougequeues noirs pourront donc toujours y loger. C’est pour cette raison que nous ne proposons qu’un nichoir de substitution pour chacun.</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Concernant les Martinets noirs, nous suivons la recommandation de la LPO de proposer une douzaine de nichoirs de substitution.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Nous proposons l’installation de tous les nichoirs sur notre façade orientée nord-nord ouest, qui est protégée des fortes chaleurs, sous notre avancée de toit pour protéger des pluies et aussi, inaccessible pour nos chats.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Concernant la date de d’installation des nichoirs, nous n’avons pas de planning précis de notre constructeur mais le crépis devra être réalisé et sec avant la pose. En 2024, les premiers Martinets noirs ont été observés par Mr Bello le 30/04. Pour ces motifs, nous souhaiterions que la date butoir pour l’installation des nichoirs soit portée au 25/04/2025.</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4"/>
          <p:cNvSpPr txBox="1"/>
          <p:nvPr/>
        </p:nvSpPr>
        <p:spPr>
          <a:xfrm>
            <a:off x="1905856" y="1552043"/>
            <a:ext cx="7945200" cy="3417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highlight>
                  <a:schemeClr val="lt1"/>
                </a:highlight>
                <a:latin typeface="Calibri"/>
                <a:ea typeface="Calibri"/>
                <a:cs typeface="Calibri"/>
                <a:sym typeface="Calibri"/>
              </a:rPr>
              <a:t>Nous avons émis une </a:t>
            </a:r>
            <a:r>
              <a:rPr lang="fr-FR" sz="1800">
                <a:solidFill>
                  <a:schemeClr val="dk1"/>
                </a:solidFill>
                <a:highlight>
                  <a:schemeClr val="lt1"/>
                </a:highlight>
                <a:latin typeface="Calibri"/>
                <a:ea typeface="Calibri"/>
                <a:cs typeface="Calibri"/>
                <a:sym typeface="Calibri"/>
              </a:rPr>
              <a:t>demande de dérogation le 11/09/2023 qui a été accordée par l’Arrêté P</a:t>
            </a:r>
            <a:r>
              <a:rPr lang="fr-FR" sz="1800">
                <a:solidFill>
                  <a:schemeClr val="dk1"/>
                </a:solidFill>
                <a:highlight>
                  <a:schemeClr val="lt1"/>
                </a:highlight>
                <a:latin typeface="Calibri"/>
                <a:ea typeface="Calibri"/>
                <a:cs typeface="Calibri"/>
                <a:sym typeface="Calibri"/>
              </a:rPr>
              <a:t>réfectoral</a:t>
            </a:r>
            <a:r>
              <a:rPr lang="fr-FR" sz="1800">
                <a:solidFill>
                  <a:schemeClr val="dk1"/>
                </a:solidFill>
                <a:highlight>
                  <a:schemeClr val="lt1"/>
                </a:highlight>
                <a:latin typeface="Calibri"/>
                <a:ea typeface="Calibri"/>
                <a:cs typeface="Calibri"/>
                <a:sym typeface="Calibri"/>
              </a:rPr>
              <a:t> n°2023-DREAL-EBP-0157 du le 23/10/2023.</a:t>
            </a:r>
            <a:endParaRPr sz="1800">
              <a:solidFill>
                <a:schemeClr val="dk1"/>
              </a:solidFill>
              <a:highlight>
                <a:schemeClr val="lt1"/>
              </a:highlight>
              <a:latin typeface="Calibri"/>
              <a:ea typeface="Calibri"/>
              <a:cs typeface="Calibri"/>
              <a:sym typeface="Calibri"/>
            </a:endParaRPr>
          </a:p>
          <a:p>
            <a:pPr indent="0" lvl="0" marL="0" marR="0" rtl="0" algn="l">
              <a:spcBef>
                <a:spcPts val="0"/>
              </a:spcBef>
              <a:spcAft>
                <a:spcPts val="0"/>
              </a:spcAft>
              <a:buNone/>
            </a:pPr>
            <a:r>
              <a:rPr lang="fr-FR" sz="1800">
                <a:solidFill>
                  <a:schemeClr val="dk1"/>
                </a:solidFill>
                <a:highlight>
                  <a:schemeClr val="lt1"/>
                </a:highlight>
                <a:latin typeface="Calibri"/>
                <a:ea typeface="Calibri"/>
                <a:cs typeface="Calibri"/>
                <a:sym typeface="Calibri"/>
              </a:rPr>
              <a:t>Les mesures compensatoires devaient être mises en place avant le 15/03/2024.</a:t>
            </a:r>
            <a:endParaRPr sz="1800">
              <a:solidFill>
                <a:schemeClr val="dk1"/>
              </a:solidFill>
              <a:highlight>
                <a:schemeClr val="lt1"/>
              </a:highlight>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highlight>
                <a:schemeClr val="lt1"/>
              </a:highlight>
              <a:latin typeface="Calibri"/>
              <a:ea typeface="Calibri"/>
              <a:cs typeface="Calibri"/>
              <a:sym typeface="Calibri"/>
            </a:endParaRPr>
          </a:p>
          <a:p>
            <a:pPr indent="0" lvl="0" marL="0" marR="0" rtl="0" algn="l">
              <a:spcBef>
                <a:spcPts val="0"/>
              </a:spcBef>
              <a:spcAft>
                <a:spcPts val="0"/>
              </a:spcAft>
              <a:buNone/>
            </a:pPr>
            <a:r>
              <a:rPr lang="fr-FR" sz="1800">
                <a:solidFill>
                  <a:schemeClr val="dk1"/>
                </a:solidFill>
                <a:highlight>
                  <a:schemeClr val="lt1"/>
                </a:highlight>
                <a:latin typeface="Calibri"/>
                <a:ea typeface="Calibri"/>
                <a:cs typeface="Calibri"/>
                <a:sym typeface="Calibri"/>
              </a:rPr>
              <a:t>Malheureusement, le chantier de notre maison a pris énormément de retard et les 14 nichoirs n’ont pas pu être posés à temps, alors que nous les avions en notre possession. La raison est que la construction ne s’élevait qu’au niveau R0 en juillet 2024. De ce fait, le site de reproduction n’a pas du tout été impacté sur l’année 2024.</a:t>
            </a:r>
            <a:endParaRPr sz="1800">
              <a:solidFill>
                <a:schemeClr val="dk1"/>
              </a:solidFill>
              <a:highlight>
                <a:schemeClr val="lt1"/>
              </a:highlight>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highlight>
                <a:schemeClr val="lt1"/>
              </a:highlight>
              <a:latin typeface="Calibri"/>
              <a:ea typeface="Calibri"/>
              <a:cs typeface="Calibri"/>
              <a:sym typeface="Calibri"/>
            </a:endParaRPr>
          </a:p>
          <a:p>
            <a:pPr indent="0" lvl="0" marL="0" marR="0" rtl="0" algn="l">
              <a:spcBef>
                <a:spcPts val="0"/>
              </a:spcBef>
              <a:spcAft>
                <a:spcPts val="0"/>
              </a:spcAft>
              <a:buNone/>
            </a:pPr>
            <a:r>
              <a:rPr lang="fr-FR" sz="1800">
                <a:solidFill>
                  <a:schemeClr val="dk1"/>
                </a:solidFill>
                <a:highlight>
                  <a:schemeClr val="lt1"/>
                </a:highlight>
                <a:latin typeface="Calibri"/>
                <a:ea typeface="Calibri"/>
                <a:cs typeface="Calibri"/>
                <a:sym typeface="Calibri"/>
              </a:rPr>
              <a:t>Le chantier vient de redémarrer après la pause estivale, nous avons donc besoin de formuler une nouvelle demande de dérogation.</a:t>
            </a:r>
            <a:endParaRPr sz="1800">
              <a:solidFill>
                <a:schemeClr val="dk1"/>
              </a:solidFill>
              <a:highlight>
                <a:schemeClr val="lt1"/>
              </a:highlight>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5"/>
          <p:cNvPicPr preferRelativeResize="0"/>
          <p:nvPr/>
        </p:nvPicPr>
        <p:blipFill rotWithShape="1">
          <a:blip r:embed="rId3">
            <a:alphaModFix/>
          </a:blip>
          <a:srcRect b="0" l="0" r="0" t="0"/>
          <a:stretch/>
        </p:blipFill>
        <p:spPr>
          <a:xfrm>
            <a:off x="3611812" y="171450"/>
            <a:ext cx="8372475" cy="6515100"/>
          </a:xfrm>
          <a:prstGeom prst="rect">
            <a:avLst/>
          </a:prstGeom>
          <a:noFill/>
          <a:ln>
            <a:noFill/>
          </a:ln>
        </p:spPr>
      </p:pic>
      <p:sp>
        <p:nvSpPr>
          <p:cNvPr id="96" name="Google Shape;96;p5"/>
          <p:cNvSpPr txBox="1"/>
          <p:nvPr/>
        </p:nvSpPr>
        <p:spPr>
          <a:xfrm>
            <a:off x="287878" y="733425"/>
            <a:ext cx="3130800" cy="2401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500">
                <a:solidFill>
                  <a:schemeClr val="dk1"/>
                </a:solidFill>
                <a:latin typeface="Calibri"/>
                <a:ea typeface="Calibri"/>
                <a:cs typeface="Calibri"/>
                <a:sym typeface="Calibri"/>
              </a:rPr>
              <a:t>Projet de construction d’une maison individuelle, résidence principale</a:t>
            </a:r>
            <a:endParaRPr sz="1100"/>
          </a:p>
          <a:p>
            <a:pPr indent="0" lvl="0" marL="0" marR="0" rtl="0" algn="l">
              <a:spcBef>
                <a:spcPts val="0"/>
              </a:spcBef>
              <a:spcAft>
                <a:spcPts val="0"/>
              </a:spcAft>
              <a:buNone/>
            </a:pPr>
            <a:r>
              <a:t/>
            </a:r>
            <a:endParaRPr sz="1500">
              <a:solidFill>
                <a:schemeClr val="dk1"/>
              </a:solidFill>
              <a:latin typeface="Calibri"/>
              <a:ea typeface="Calibri"/>
              <a:cs typeface="Calibri"/>
              <a:sym typeface="Calibri"/>
            </a:endParaRPr>
          </a:p>
          <a:p>
            <a:pPr indent="0" lvl="0" marL="0" marR="0" rtl="0" algn="l">
              <a:spcBef>
                <a:spcPts val="0"/>
              </a:spcBef>
              <a:spcAft>
                <a:spcPts val="0"/>
              </a:spcAft>
              <a:buNone/>
            </a:pPr>
            <a:r>
              <a:rPr lang="fr-FR" sz="1500">
                <a:solidFill>
                  <a:schemeClr val="dk1"/>
                </a:solidFill>
                <a:latin typeface="Calibri"/>
                <a:ea typeface="Calibri"/>
                <a:cs typeface="Calibri"/>
                <a:sym typeface="Calibri"/>
              </a:rPr>
              <a:t>13 sentier du Clos Chatton à </a:t>
            </a:r>
            <a:r>
              <a:rPr b="1" lang="fr-FR" sz="1500">
                <a:solidFill>
                  <a:schemeClr val="dk1"/>
                </a:solidFill>
                <a:latin typeface="Calibri"/>
                <a:ea typeface="Calibri"/>
                <a:cs typeface="Calibri"/>
                <a:sym typeface="Calibri"/>
              </a:rPr>
              <a:t>Nancy</a:t>
            </a:r>
            <a:endParaRPr sz="1100"/>
          </a:p>
          <a:p>
            <a:pPr indent="0" lvl="0" marL="0" marR="0" rtl="0" algn="l">
              <a:spcBef>
                <a:spcPts val="0"/>
              </a:spcBef>
              <a:spcAft>
                <a:spcPts val="0"/>
              </a:spcAft>
              <a:buNone/>
            </a:pPr>
            <a:r>
              <a:t/>
            </a:r>
            <a:endParaRPr sz="1500">
              <a:solidFill>
                <a:schemeClr val="dk1"/>
              </a:solidFill>
              <a:latin typeface="Calibri"/>
              <a:ea typeface="Calibri"/>
              <a:cs typeface="Calibri"/>
              <a:sym typeface="Calibri"/>
            </a:endParaRPr>
          </a:p>
          <a:p>
            <a:pPr indent="0" lvl="0" marL="0" marR="0" rtl="0" algn="l">
              <a:spcBef>
                <a:spcPts val="0"/>
              </a:spcBef>
              <a:spcAft>
                <a:spcPts val="0"/>
              </a:spcAft>
              <a:buNone/>
            </a:pPr>
            <a:r>
              <a:rPr lang="fr-FR" sz="1500">
                <a:solidFill>
                  <a:schemeClr val="dk1"/>
                </a:solidFill>
                <a:latin typeface="Calibri"/>
                <a:ea typeface="Calibri"/>
                <a:cs typeface="Calibri"/>
                <a:sym typeface="Calibri"/>
              </a:rPr>
              <a:t>Le PLU oblige l’alignement le long du sentier du Clos Chatton, nous ne pouvons donc pas faire autrement que d’accoler notre construction contre le mur qui abrite les oiseaux.</a:t>
            </a:r>
            <a:endParaRPr sz="1100"/>
          </a:p>
        </p:txBody>
      </p:sp>
      <p:pic>
        <p:nvPicPr>
          <p:cNvPr id="97" name="Google Shape;97;p5"/>
          <p:cNvPicPr preferRelativeResize="0"/>
          <p:nvPr/>
        </p:nvPicPr>
        <p:blipFill rotWithShape="1">
          <a:blip r:embed="rId4">
            <a:alphaModFix/>
          </a:blip>
          <a:srcRect b="29002" l="11979" r="28154" t="23716"/>
          <a:stretch/>
        </p:blipFill>
        <p:spPr>
          <a:xfrm>
            <a:off x="165750" y="4275450"/>
            <a:ext cx="3304700" cy="2411099"/>
          </a:xfrm>
          <a:prstGeom prst="rect">
            <a:avLst/>
          </a:prstGeom>
          <a:noFill/>
          <a:ln>
            <a:noFill/>
          </a:ln>
        </p:spPr>
      </p:pic>
      <p:sp>
        <p:nvSpPr>
          <p:cNvPr id="98" name="Google Shape;98;p5"/>
          <p:cNvSpPr txBox="1"/>
          <p:nvPr/>
        </p:nvSpPr>
        <p:spPr>
          <a:xfrm>
            <a:off x="3611850" y="729550"/>
            <a:ext cx="8372400" cy="3231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1500">
                <a:solidFill>
                  <a:schemeClr val="dk1"/>
                </a:solidFill>
                <a:latin typeface="Calibri"/>
                <a:ea typeface="Calibri"/>
                <a:cs typeface="Calibri"/>
                <a:sym typeface="Calibri"/>
              </a:rPr>
              <a:t>Sentier du Clos Chatton</a:t>
            </a:r>
            <a:endParaRPr sz="1100"/>
          </a:p>
        </p:txBody>
      </p:sp>
      <p:sp>
        <p:nvSpPr>
          <p:cNvPr id="99" name="Google Shape;99;p5"/>
          <p:cNvSpPr txBox="1"/>
          <p:nvPr/>
        </p:nvSpPr>
        <p:spPr>
          <a:xfrm>
            <a:off x="4005500" y="1431000"/>
            <a:ext cx="2127300" cy="3231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1500">
                <a:solidFill>
                  <a:schemeClr val="dk1"/>
                </a:solidFill>
                <a:latin typeface="Calibri"/>
                <a:ea typeface="Calibri"/>
                <a:cs typeface="Calibri"/>
                <a:sym typeface="Calibri"/>
              </a:rPr>
              <a:t>n°11 Mr Bello</a:t>
            </a:r>
            <a:endParaRPr sz="1100"/>
          </a:p>
        </p:txBody>
      </p:sp>
      <p:sp>
        <p:nvSpPr>
          <p:cNvPr id="100" name="Google Shape;100;p5"/>
          <p:cNvSpPr txBox="1"/>
          <p:nvPr/>
        </p:nvSpPr>
        <p:spPr>
          <a:xfrm>
            <a:off x="6734400" y="1431000"/>
            <a:ext cx="2127300" cy="3231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1500">
                <a:solidFill>
                  <a:schemeClr val="dk1"/>
                </a:solidFill>
                <a:latin typeface="Calibri"/>
                <a:ea typeface="Calibri"/>
                <a:cs typeface="Calibri"/>
                <a:sym typeface="Calibri"/>
              </a:rPr>
              <a:t>n°13 Mme Bila</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6"/>
          <p:cNvPicPr preferRelativeResize="0"/>
          <p:nvPr/>
        </p:nvPicPr>
        <p:blipFill rotWithShape="1">
          <a:blip r:embed="rId3">
            <a:alphaModFix/>
          </a:blip>
          <a:srcRect b="0" l="0" r="0" t="0"/>
          <a:stretch/>
        </p:blipFill>
        <p:spPr>
          <a:xfrm>
            <a:off x="59269" y="962025"/>
            <a:ext cx="5428096" cy="4134908"/>
          </a:xfrm>
          <a:prstGeom prst="rect">
            <a:avLst/>
          </a:prstGeom>
          <a:noFill/>
          <a:ln>
            <a:noFill/>
          </a:ln>
        </p:spPr>
      </p:pic>
      <p:pic>
        <p:nvPicPr>
          <p:cNvPr id="106" name="Google Shape;106;p6"/>
          <p:cNvPicPr preferRelativeResize="0"/>
          <p:nvPr/>
        </p:nvPicPr>
        <p:blipFill rotWithShape="1">
          <a:blip r:embed="rId4">
            <a:alphaModFix/>
          </a:blip>
          <a:srcRect b="0" l="0" r="0" t="0"/>
          <a:stretch/>
        </p:blipFill>
        <p:spPr>
          <a:xfrm>
            <a:off x="5546088" y="962025"/>
            <a:ext cx="6588233" cy="4134908"/>
          </a:xfrm>
          <a:prstGeom prst="rect">
            <a:avLst/>
          </a:prstGeom>
          <a:noFill/>
          <a:ln>
            <a:noFill/>
          </a:ln>
        </p:spPr>
      </p:pic>
      <p:sp>
        <p:nvSpPr>
          <p:cNvPr id="107" name="Google Shape;107;p6"/>
          <p:cNvSpPr/>
          <p:nvPr/>
        </p:nvSpPr>
        <p:spPr>
          <a:xfrm>
            <a:off x="2897142" y="841398"/>
            <a:ext cx="1583789" cy="565103"/>
          </a:xfrm>
          <a:custGeom>
            <a:rect b="b" l="l" r="r" t="t"/>
            <a:pathLst>
              <a:path extrusionOk="0" h="120000" w="120000">
                <a:moveTo>
                  <a:pt x="0" y="0"/>
                </a:moveTo>
                <a:lnTo>
                  <a:pt x="120000" y="0"/>
                </a:lnTo>
                <a:lnTo>
                  <a:pt x="120000" y="120000"/>
                </a:lnTo>
                <a:lnTo>
                  <a:pt x="0" y="120000"/>
                </a:lnTo>
                <a:close/>
              </a:path>
              <a:path extrusionOk="0" fill="none" h="120000" w="120000">
                <a:moveTo>
                  <a:pt x="53269" y="118238"/>
                </a:moveTo>
                <a:lnTo>
                  <a:pt x="17268" y="315016"/>
                </a:lnTo>
              </a:path>
            </a:pathLst>
          </a:custGeom>
          <a:solidFill>
            <a:schemeClr val="accent1"/>
          </a:solidFill>
          <a:ln cap="flat" cmpd="sng" w="19050">
            <a:solidFill>
              <a:srgbClr val="0070C0"/>
            </a:solidFill>
            <a:prstDash val="solid"/>
            <a:miter lim="800000"/>
            <a:headEnd len="sm" w="sm" type="none"/>
            <a:tailEnd len="sm" w="sm" type="none"/>
          </a:ln>
        </p:spPr>
        <p:txBody>
          <a:bodyPr anchorCtr="0" anchor="ctr" bIns="45700" lIns="36000" spcFirstLastPara="1" rIns="36000" wrap="square" tIns="45700">
            <a:noAutofit/>
          </a:bodyPr>
          <a:lstStyle/>
          <a:p>
            <a:pPr indent="0" lvl="0" marL="0" marR="0" rtl="0" algn="ctr">
              <a:spcBef>
                <a:spcPts val="0"/>
              </a:spcBef>
              <a:spcAft>
                <a:spcPts val="0"/>
              </a:spcAft>
              <a:buNone/>
            </a:pPr>
            <a:r>
              <a:rPr lang="fr-FR" sz="1000">
                <a:solidFill>
                  <a:schemeClr val="lt1"/>
                </a:solidFill>
                <a:latin typeface="Calibri"/>
                <a:ea typeface="Calibri"/>
                <a:cs typeface="Calibri"/>
                <a:sym typeface="Calibri"/>
              </a:rPr>
              <a:t>Mur pignon de Mr Bello dans lequel nichent des oiseaux d’espèces protégées</a:t>
            </a:r>
            <a:endParaRPr/>
          </a:p>
        </p:txBody>
      </p:sp>
      <p:sp>
        <p:nvSpPr>
          <p:cNvPr id="108" name="Google Shape;108;p6"/>
          <p:cNvSpPr txBox="1"/>
          <p:nvPr/>
        </p:nvSpPr>
        <p:spPr>
          <a:xfrm>
            <a:off x="59275" y="5151925"/>
            <a:ext cx="5428200" cy="246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000">
                <a:solidFill>
                  <a:schemeClr val="dk1"/>
                </a:solidFill>
                <a:latin typeface="Calibri"/>
                <a:ea typeface="Calibri"/>
                <a:cs typeface="Calibri"/>
                <a:sym typeface="Calibri"/>
              </a:rPr>
              <a:t>Vue depuis le sentier du Clos Chatton, avant travaux</a:t>
            </a:r>
            <a:endParaRPr sz="1000"/>
          </a:p>
        </p:txBody>
      </p:sp>
      <p:sp>
        <p:nvSpPr>
          <p:cNvPr id="109" name="Google Shape;109;p6"/>
          <p:cNvSpPr txBox="1"/>
          <p:nvPr/>
        </p:nvSpPr>
        <p:spPr>
          <a:xfrm>
            <a:off x="6126112" y="5151925"/>
            <a:ext cx="5428200" cy="246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000">
                <a:solidFill>
                  <a:schemeClr val="dk1"/>
                </a:solidFill>
                <a:latin typeface="Calibri"/>
                <a:ea typeface="Calibri"/>
                <a:cs typeface="Calibri"/>
                <a:sym typeface="Calibri"/>
              </a:rPr>
              <a:t>Vue depuis le sentier du Clos Chatton, après travaux</a:t>
            </a: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2fdbfa975c8_0_10"/>
          <p:cNvSpPr txBox="1"/>
          <p:nvPr/>
        </p:nvSpPr>
        <p:spPr>
          <a:xfrm>
            <a:off x="313275" y="1868525"/>
            <a:ext cx="4628100" cy="332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1200">
                <a:solidFill>
                  <a:srgbClr val="222222"/>
                </a:solidFill>
                <a:highlight>
                  <a:srgbClr val="FFFFFF"/>
                </a:highlight>
                <a:latin typeface="Calibri"/>
                <a:ea typeface="Calibri"/>
                <a:cs typeface="Calibri"/>
                <a:sym typeface="Calibri"/>
              </a:rPr>
              <a:t>Observation le matin</a:t>
            </a:r>
            <a:endParaRPr sz="1200">
              <a:solidFill>
                <a:srgbClr val="222222"/>
              </a:solidFill>
              <a:highlight>
                <a:srgbClr val="FFFFFF"/>
              </a:highlight>
              <a:latin typeface="Calibri"/>
              <a:ea typeface="Calibri"/>
              <a:cs typeface="Calibri"/>
              <a:sym typeface="Calibri"/>
            </a:endParaRPr>
          </a:p>
          <a:p>
            <a:pPr indent="0" lvl="0" marL="0" rtl="0" algn="l">
              <a:spcBef>
                <a:spcPts val="0"/>
              </a:spcBef>
              <a:spcAft>
                <a:spcPts val="0"/>
              </a:spcAft>
              <a:buNone/>
            </a:pPr>
            <a:r>
              <a:rPr lang="fr-FR" sz="1200">
                <a:solidFill>
                  <a:srgbClr val="222222"/>
                </a:solidFill>
                <a:highlight>
                  <a:srgbClr val="FFFFFF"/>
                </a:highlight>
                <a:latin typeface="Calibri"/>
                <a:ea typeface="Calibri"/>
                <a:cs typeface="Calibri"/>
                <a:sym typeface="Calibri"/>
              </a:rPr>
              <a:t>J'ai vu quatre atterrissages de martinets à quatre endroits différents. Je les ai marqués sur la photo. Tous se trouvent en haut de la façade, prêt du toit.</a:t>
            </a:r>
            <a:endParaRPr sz="1200">
              <a:solidFill>
                <a:srgbClr val="222222"/>
              </a:solidFill>
              <a:highlight>
                <a:srgbClr val="FFFFFF"/>
              </a:highlight>
              <a:latin typeface="Calibri"/>
              <a:ea typeface="Calibri"/>
              <a:cs typeface="Calibri"/>
              <a:sym typeface="Calibri"/>
            </a:endParaRPr>
          </a:p>
          <a:p>
            <a:pPr indent="0" lvl="0" marL="0" rtl="0" algn="l">
              <a:spcBef>
                <a:spcPts val="0"/>
              </a:spcBef>
              <a:spcAft>
                <a:spcPts val="0"/>
              </a:spcAft>
              <a:buNone/>
            </a:pPr>
            <a:r>
              <a:rPr lang="fr-FR" sz="1200">
                <a:solidFill>
                  <a:srgbClr val="222222"/>
                </a:solidFill>
                <a:highlight>
                  <a:srgbClr val="FFFFFF"/>
                </a:highlight>
                <a:latin typeface="Calibri"/>
                <a:ea typeface="Calibri"/>
                <a:cs typeface="Calibri"/>
                <a:sym typeface="Calibri"/>
              </a:rPr>
              <a:t>J'ai pu voir en vol jusqu'à 8 martinets en même temps."</a:t>
            </a:r>
            <a:endParaRPr sz="1200">
              <a:solidFill>
                <a:srgbClr val="222222"/>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200">
              <a:solidFill>
                <a:srgbClr val="222222"/>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200">
              <a:solidFill>
                <a:srgbClr val="222222"/>
              </a:solidFill>
              <a:highlight>
                <a:srgbClr val="FFFFFF"/>
              </a:highlight>
              <a:latin typeface="Calibri"/>
              <a:ea typeface="Calibri"/>
              <a:cs typeface="Calibri"/>
              <a:sym typeface="Calibri"/>
            </a:endParaRPr>
          </a:p>
          <a:p>
            <a:pPr indent="0" lvl="0" marL="0" rtl="0" algn="l">
              <a:spcBef>
                <a:spcPts val="0"/>
              </a:spcBef>
              <a:spcAft>
                <a:spcPts val="0"/>
              </a:spcAft>
              <a:buNone/>
            </a:pPr>
            <a:r>
              <a:rPr lang="fr-FR" sz="1200">
                <a:solidFill>
                  <a:srgbClr val="222222"/>
                </a:solidFill>
                <a:highlight>
                  <a:srgbClr val="FFFFFF"/>
                </a:highlight>
                <a:latin typeface="Calibri"/>
                <a:ea typeface="Calibri"/>
                <a:cs typeface="Calibri"/>
                <a:sym typeface="Calibri"/>
              </a:rPr>
              <a:t>Observation le soir</a:t>
            </a:r>
            <a:endParaRPr sz="12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rPr lang="fr-FR" sz="1200">
                <a:solidFill>
                  <a:schemeClr val="dk1"/>
                </a:solidFill>
                <a:highlight>
                  <a:srgbClr val="FFFFFF"/>
                </a:highlight>
                <a:latin typeface="Calibri"/>
                <a:ea typeface="Calibri"/>
                <a:cs typeface="Calibri"/>
                <a:sym typeface="Calibri"/>
              </a:rPr>
              <a:t>Plusieurs martinets sont entrés, à 5 endroits, dont 3 font partie de ceux repérés le matin.</a:t>
            </a:r>
            <a:endParaRPr sz="12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rPr lang="fr-FR" sz="1200">
                <a:solidFill>
                  <a:schemeClr val="dk1"/>
                </a:solidFill>
                <a:highlight>
                  <a:srgbClr val="FFFFFF"/>
                </a:highlight>
                <a:latin typeface="Calibri"/>
                <a:ea typeface="Calibri"/>
                <a:cs typeface="Calibri"/>
                <a:sym typeface="Calibri"/>
              </a:rPr>
              <a:t>Les entrées observées sont proches du toit ou sous la rive de toit, et il y en a 2 côté façade donnant sur la ruelle.</a:t>
            </a:r>
            <a:endParaRPr sz="12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rPr lang="fr-FR" sz="1200">
                <a:solidFill>
                  <a:schemeClr val="dk1"/>
                </a:solidFill>
                <a:highlight>
                  <a:srgbClr val="FFFFFF"/>
                </a:highlight>
                <a:latin typeface="Calibri"/>
                <a:ea typeface="Calibri"/>
                <a:cs typeface="Calibri"/>
                <a:sym typeface="Calibri"/>
              </a:rPr>
              <a:t>Le nid qui est au coin de la maison (à droite sur la photo, entouré en rouge), dont l'entrée est côté ruelle, était particulièrement actif ce soir.</a:t>
            </a:r>
            <a:endParaRPr sz="12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rPr lang="fr-FR" sz="1200">
                <a:solidFill>
                  <a:schemeClr val="dk1"/>
                </a:solidFill>
                <a:highlight>
                  <a:srgbClr val="FFFFFF"/>
                </a:highlight>
                <a:latin typeface="Calibri"/>
                <a:ea typeface="Calibri"/>
                <a:cs typeface="Calibri"/>
                <a:sym typeface="Calibri"/>
              </a:rPr>
              <a:t>Il y avait pas mal de martinets qui volaient au-dessus du quartier, au maximum j'en ai compté 17, et 5 ou 6 réguliers qui frôlaient la maison, certains en criant."</a:t>
            </a:r>
            <a:endParaRPr sz="1200">
              <a:solidFill>
                <a:schemeClr val="dk1"/>
              </a:solidFill>
              <a:highlight>
                <a:srgbClr val="FFFFFF"/>
              </a:highlight>
              <a:latin typeface="Calibri"/>
              <a:ea typeface="Calibri"/>
              <a:cs typeface="Calibri"/>
              <a:sym typeface="Calibri"/>
            </a:endParaRPr>
          </a:p>
        </p:txBody>
      </p:sp>
      <p:pic>
        <p:nvPicPr>
          <p:cNvPr id="115" name="Google Shape;115;g2fdbfa975c8_0_10"/>
          <p:cNvPicPr preferRelativeResize="0"/>
          <p:nvPr/>
        </p:nvPicPr>
        <p:blipFill>
          <a:blip r:embed="rId3">
            <a:alphaModFix/>
          </a:blip>
          <a:stretch>
            <a:fillRect/>
          </a:stretch>
        </p:blipFill>
        <p:spPr>
          <a:xfrm>
            <a:off x="5335150" y="227925"/>
            <a:ext cx="6612074" cy="4965200"/>
          </a:xfrm>
          <a:prstGeom prst="rect">
            <a:avLst/>
          </a:prstGeom>
          <a:noFill/>
          <a:ln>
            <a:noFill/>
          </a:ln>
        </p:spPr>
      </p:pic>
      <p:sp>
        <p:nvSpPr>
          <p:cNvPr id="116" name="Google Shape;116;g2fdbfa975c8_0_10"/>
          <p:cNvSpPr txBox="1"/>
          <p:nvPr/>
        </p:nvSpPr>
        <p:spPr>
          <a:xfrm>
            <a:off x="313267" y="145691"/>
            <a:ext cx="3749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Observation LPO 05/06/2024</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
          <p:cNvSpPr txBox="1"/>
          <p:nvPr/>
        </p:nvSpPr>
        <p:spPr>
          <a:xfrm>
            <a:off x="313273" y="145700"/>
            <a:ext cx="8782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Accolement des maisons sur la f</a:t>
            </a:r>
            <a:r>
              <a:rPr b="0" i="0" lang="fr-FR" sz="1800" u="none" cap="none" strike="noStrike">
                <a:solidFill>
                  <a:schemeClr val="dk1"/>
                </a:solidFill>
                <a:latin typeface="Calibri"/>
                <a:ea typeface="Calibri"/>
                <a:cs typeface="Calibri"/>
                <a:sym typeface="Calibri"/>
              </a:rPr>
              <a:t>açade de Mr Bello, exposée est nord-est</a:t>
            </a:r>
            <a:endParaRPr/>
          </a:p>
        </p:txBody>
      </p:sp>
      <p:sp>
        <p:nvSpPr>
          <p:cNvPr id="122" name="Google Shape;122;p2"/>
          <p:cNvSpPr/>
          <p:nvPr/>
        </p:nvSpPr>
        <p:spPr>
          <a:xfrm>
            <a:off x="1750532" y="1272434"/>
            <a:ext cx="4033156" cy="1142998"/>
          </a:xfrm>
          <a:prstGeom prst="triangle">
            <a:avLst>
              <a:gd fmla="val 505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23" name="Google Shape;123;p2"/>
          <p:cNvGrpSpPr/>
          <p:nvPr/>
        </p:nvGrpSpPr>
        <p:grpSpPr>
          <a:xfrm>
            <a:off x="1777550" y="1072432"/>
            <a:ext cx="3859107" cy="1661982"/>
            <a:chOff x="8008666" y="485288"/>
            <a:chExt cx="3859107" cy="1661982"/>
          </a:xfrm>
        </p:grpSpPr>
        <p:cxnSp>
          <p:nvCxnSpPr>
            <p:cNvPr id="124" name="Google Shape;124;p2"/>
            <p:cNvCxnSpPr/>
            <p:nvPr/>
          </p:nvCxnSpPr>
          <p:spPr>
            <a:xfrm>
              <a:off x="11723773" y="1710787"/>
              <a:ext cx="144000" cy="0"/>
            </a:xfrm>
            <a:prstGeom prst="straightConnector1">
              <a:avLst/>
            </a:prstGeom>
            <a:noFill/>
            <a:ln cap="flat" cmpd="sng" w="12700">
              <a:solidFill>
                <a:schemeClr val="accent1"/>
              </a:solidFill>
              <a:prstDash val="dot"/>
              <a:miter lim="800000"/>
              <a:headEnd len="sm" w="sm" type="none"/>
              <a:tailEnd len="sm" w="sm" type="none"/>
            </a:ln>
          </p:spPr>
        </p:cxnSp>
        <p:cxnSp>
          <p:nvCxnSpPr>
            <p:cNvPr id="125" name="Google Shape;125;p2"/>
            <p:cNvCxnSpPr/>
            <p:nvPr/>
          </p:nvCxnSpPr>
          <p:spPr>
            <a:xfrm rot="10800000">
              <a:off x="8151338" y="1715270"/>
              <a:ext cx="0" cy="432000"/>
            </a:xfrm>
            <a:prstGeom prst="straightConnector1">
              <a:avLst/>
            </a:prstGeom>
            <a:noFill/>
            <a:ln cap="flat" cmpd="sng" w="12700">
              <a:solidFill>
                <a:schemeClr val="accent1"/>
              </a:solidFill>
              <a:prstDash val="dot"/>
              <a:miter lim="800000"/>
              <a:headEnd len="sm" w="sm" type="none"/>
              <a:tailEnd len="sm" w="sm" type="none"/>
            </a:ln>
          </p:spPr>
        </p:cxnSp>
        <p:cxnSp>
          <p:nvCxnSpPr>
            <p:cNvPr id="126" name="Google Shape;126;p2"/>
            <p:cNvCxnSpPr/>
            <p:nvPr/>
          </p:nvCxnSpPr>
          <p:spPr>
            <a:xfrm>
              <a:off x="8975150" y="-69547"/>
              <a:ext cx="0" cy="2232000"/>
            </a:xfrm>
            <a:prstGeom prst="straightConnector1">
              <a:avLst/>
            </a:prstGeom>
            <a:noFill/>
            <a:ln cap="flat" cmpd="sng" w="12700">
              <a:solidFill>
                <a:schemeClr val="accent1"/>
              </a:solidFill>
              <a:prstDash val="dot"/>
              <a:miter lim="800000"/>
              <a:headEnd len="sm" w="sm" type="none"/>
              <a:tailEnd len="sm" w="sm" type="none"/>
            </a:ln>
          </p:spPr>
        </p:cxnSp>
        <p:cxnSp>
          <p:nvCxnSpPr>
            <p:cNvPr id="127" name="Google Shape;127;p2"/>
            <p:cNvCxnSpPr/>
            <p:nvPr/>
          </p:nvCxnSpPr>
          <p:spPr>
            <a:xfrm>
              <a:off x="10887894" y="-72712"/>
              <a:ext cx="0" cy="2232000"/>
            </a:xfrm>
            <a:prstGeom prst="straightConnector1">
              <a:avLst/>
            </a:prstGeom>
            <a:noFill/>
            <a:ln cap="flat" cmpd="sng" w="12700">
              <a:solidFill>
                <a:schemeClr val="accent1"/>
              </a:solidFill>
              <a:prstDash val="dot"/>
              <a:miter lim="800000"/>
              <a:headEnd len="sm" w="sm" type="none"/>
              <a:tailEnd len="sm" w="sm" type="none"/>
            </a:ln>
          </p:spPr>
        </p:cxnSp>
        <p:cxnSp>
          <p:nvCxnSpPr>
            <p:cNvPr id="128" name="Google Shape;128;p2"/>
            <p:cNvCxnSpPr/>
            <p:nvPr/>
          </p:nvCxnSpPr>
          <p:spPr>
            <a:xfrm rot="10800000">
              <a:off x="11723773" y="1699097"/>
              <a:ext cx="0" cy="144000"/>
            </a:xfrm>
            <a:prstGeom prst="straightConnector1">
              <a:avLst/>
            </a:prstGeom>
            <a:noFill/>
            <a:ln cap="flat" cmpd="sng" w="12700">
              <a:solidFill>
                <a:schemeClr val="accent1"/>
              </a:solidFill>
              <a:prstDash val="dot"/>
              <a:miter lim="800000"/>
              <a:headEnd len="sm" w="sm" type="none"/>
              <a:tailEnd len="sm" w="sm" type="none"/>
            </a:ln>
          </p:spPr>
        </p:cxnSp>
        <p:cxnSp>
          <p:nvCxnSpPr>
            <p:cNvPr id="129" name="Google Shape;129;p2"/>
            <p:cNvCxnSpPr/>
            <p:nvPr/>
          </p:nvCxnSpPr>
          <p:spPr>
            <a:xfrm rot="10800000">
              <a:off x="11858809" y="1599683"/>
              <a:ext cx="0" cy="108000"/>
            </a:xfrm>
            <a:prstGeom prst="straightConnector1">
              <a:avLst/>
            </a:prstGeom>
            <a:noFill/>
            <a:ln cap="flat" cmpd="sng" w="12700">
              <a:solidFill>
                <a:schemeClr val="accent1"/>
              </a:solidFill>
              <a:prstDash val="dot"/>
              <a:miter lim="800000"/>
              <a:headEnd len="sm" w="sm" type="none"/>
              <a:tailEnd len="sm" w="sm" type="none"/>
            </a:ln>
          </p:spPr>
        </p:cxnSp>
        <p:cxnSp>
          <p:nvCxnSpPr>
            <p:cNvPr id="130" name="Google Shape;130;p2"/>
            <p:cNvCxnSpPr/>
            <p:nvPr/>
          </p:nvCxnSpPr>
          <p:spPr>
            <a:xfrm>
              <a:off x="8012366" y="1715555"/>
              <a:ext cx="144000" cy="0"/>
            </a:xfrm>
            <a:prstGeom prst="straightConnector1">
              <a:avLst/>
            </a:prstGeom>
            <a:noFill/>
            <a:ln cap="flat" cmpd="sng" w="12700">
              <a:solidFill>
                <a:schemeClr val="accent1"/>
              </a:solidFill>
              <a:prstDash val="dot"/>
              <a:miter lim="800000"/>
              <a:headEnd len="sm" w="sm" type="none"/>
              <a:tailEnd len="sm" w="sm" type="none"/>
            </a:ln>
          </p:spPr>
        </p:cxnSp>
        <p:cxnSp>
          <p:nvCxnSpPr>
            <p:cNvPr id="131" name="Google Shape;131;p2"/>
            <p:cNvCxnSpPr/>
            <p:nvPr/>
          </p:nvCxnSpPr>
          <p:spPr>
            <a:xfrm rot="10800000">
              <a:off x="8012932" y="1604451"/>
              <a:ext cx="0" cy="108000"/>
            </a:xfrm>
            <a:prstGeom prst="straightConnector1">
              <a:avLst/>
            </a:prstGeom>
            <a:noFill/>
            <a:ln cap="flat" cmpd="sng" w="12700">
              <a:solidFill>
                <a:schemeClr val="accent1"/>
              </a:solidFill>
              <a:prstDash val="dot"/>
              <a:miter lim="800000"/>
              <a:headEnd len="sm" w="sm" type="none"/>
              <a:tailEnd len="sm" w="sm" type="none"/>
            </a:ln>
          </p:spPr>
        </p:cxnSp>
      </p:grpSp>
      <p:sp>
        <p:nvSpPr>
          <p:cNvPr id="132" name="Google Shape;132;p2"/>
          <p:cNvSpPr/>
          <p:nvPr/>
        </p:nvSpPr>
        <p:spPr>
          <a:xfrm>
            <a:off x="432129" y="1407500"/>
            <a:ext cx="1351575" cy="699873"/>
          </a:xfrm>
          <a:custGeom>
            <a:rect b="b" l="l" r="r" t="t"/>
            <a:pathLst>
              <a:path extrusionOk="0" h="120000" w="120000">
                <a:moveTo>
                  <a:pt x="0" y="0"/>
                </a:moveTo>
                <a:lnTo>
                  <a:pt x="120000" y="0"/>
                </a:lnTo>
                <a:lnTo>
                  <a:pt x="120000" y="120000"/>
                </a:lnTo>
                <a:lnTo>
                  <a:pt x="0" y="120000"/>
                </a:lnTo>
                <a:close/>
              </a:path>
              <a:path extrusionOk="0" fill="none" h="120000" w="120000">
                <a:moveTo>
                  <a:pt x="118220" y="55536"/>
                </a:moveTo>
                <a:lnTo>
                  <a:pt x="211836" y="168835"/>
                </a:lnTo>
              </a:path>
            </a:pathLst>
          </a:custGeom>
          <a:solidFill>
            <a:schemeClr val="accent1"/>
          </a:solidFill>
          <a:ln cap="flat" cmpd="sng" w="12700">
            <a:solidFill>
              <a:srgbClr val="0070C0"/>
            </a:solidFill>
            <a:prstDash val="solid"/>
            <a:miter lim="800000"/>
            <a:headEnd len="sm" w="sm" type="none"/>
            <a:tailEnd len="sm" w="sm" type="none"/>
          </a:ln>
        </p:spPr>
        <p:txBody>
          <a:bodyPr anchorCtr="0" anchor="ctr" bIns="45700" lIns="36000" spcFirstLastPara="1" rIns="36000" wrap="square" tIns="45700">
            <a:noAutofit/>
          </a:bodyPr>
          <a:lstStyle/>
          <a:p>
            <a:pPr indent="0" lvl="0" marL="0" marR="0" rtl="0" algn="ctr">
              <a:spcBef>
                <a:spcPts val="0"/>
              </a:spcBef>
              <a:spcAft>
                <a:spcPts val="0"/>
              </a:spcAft>
              <a:buNone/>
            </a:pPr>
            <a:r>
              <a:rPr lang="fr-FR" sz="1000">
                <a:solidFill>
                  <a:schemeClr val="lt1"/>
                </a:solidFill>
                <a:latin typeface="Calibri"/>
                <a:ea typeface="Calibri"/>
                <a:cs typeface="Calibri"/>
                <a:sym typeface="Calibri"/>
              </a:rPr>
              <a:t>Mur pignon de Mr Bello toujours accessible après construction de notre maison</a:t>
            </a:r>
            <a:endParaRPr/>
          </a:p>
        </p:txBody>
      </p:sp>
      <p:sp>
        <p:nvSpPr>
          <p:cNvPr id="133" name="Google Shape;133;p2"/>
          <p:cNvSpPr/>
          <p:nvPr/>
        </p:nvSpPr>
        <p:spPr>
          <a:xfrm>
            <a:off x="1765122" y="1077776"/>
            <a:ext cx="3857625" cy="1652588"/>
          </a:xfrm>
          <a:custGeom>
            <a:rect b="b" l="l" r="r" t="t"/>
            <a:pathLst>
              <a:path extrusionOk="0" h="1652588" w="3857625">
                <a:moveTo>
                  <a:pt x="157162" y="1652588"/>
                </a:moveTo>
                <a:lnTo>
                  <a:pt x="1821588" y="1647825"/>
                </a:lnTo>
                <a:cubicBezTo>
                  <a:pt x="1820408" y="1345565"/>
                  <a:pt x="1800376" y="986745"/>
                  <a:pt x="1799196" y="684485"/>
                </a:cubicBezTo>
                <a:lnTo>
                  <a:pt x="2147887" y="457200"/>
                </a:lnTo>
                <a:lnTo>
                  <a:pt x="3724275" y="1381125"/>
                </a:lnTo>
                <a:lnTo>
                  <a:pt x="3733800" y="1214438"/>
                </a:lnTo>
                <a:lnTo>
                  <a:pt x="3852862" y="1214438"/>
                </a:lnTo>
                <a:lnTo>
                  <a:pt x="3857625" y="1114425"/>
                </a:lnTo>
                <a:lnTo>
                  <a:pt x="1938337" y="0"/>
                </a:lnTo>
                <a:lnTo>
                  <a:pt x="0" y="1109663"/>
                </a:lnTo>
                <a:lnTo>
                  <a:pt x="19050" y="1223963"/>
                </a:lnTo>
                <a:lnTo>
                  <a:pt x="157162" y="1223963"/>
                </a:lnTo>
                <a:cubicBezTo>
                  <a:pt x="155575" y="1363663"/>
                  <a:pt x="153987" y="1503363"/>
                  <a:pt x="157162" y="1652588"/>
                </a:cubicBezTo>
                <a:close/>
              </a:path>
            </a:pathLst>
          </a:custGeom>
          <a:solidFill>
            <a:srgbClr val="4472C4">
              <a:alpha val="1254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34" name="Google Shape;134;p2"/>
          <p:cNvCxnSpPr/>
          <p:nvPr/>
        </p:nvCxnSpPr>
        <p:spPr>
          <a:xfrm flipH="1" rot="10800000">
            <a:off x="1853250" y="1257625"/>
            <a:ext cx="1837043" cy="1044789"/>
          </a:xfrm>
          <a:prstGeom prst="straightConnector1">
            <a:avLst/>
          </a:prstGeom>
          <a:noFill/>
          <a:ln cap="flat" cmpd="sng" w="9525">
            <a:solidFill>
              <a:schemeClr val="accent1"/>
            </a:solidFill>
            <a:prstDash val="solid"/>
            <a:miter lim="800000"/>
            <a:headEnd len="sm" w="sm" type="none"/>
            <a:tailEnd len="sm" w="sm" type="none"/>
          </a:ln>
        </p:spPr>
      </p:cxnSp>
      <p:cxnSp>
        <p:nvCxnSpPr>
          <p:cNvPr id="135" name="Google Shape;135;p2"/>
          <p:cNvCxnSpPr/>
          <p:nvPr/>
        </p:nvCxnSpPr>
        <p:spPr>
          <a:xfrm rot="10800000">
            <a:off x="3689777" y="1253142"/>
            <a:ext cx="1837043" cy="1044789"/>
          </a:xfrm>
          <a:prstGeom prst="straightConnector1">
            <a:avLst/>
          </a:prstGeom>
          <a:noFill/>
          <a:ln cap="flat" cmpd="sng" w="9525">
            <a:solidFill>
              <a:schemeClr val="accent1"/>
            </a:solidFill>
            <a:prstDash val="solid"/>
            <a:miter lim="800000"/>
            <a:headEnd len="sm" w="sm" type="none"/>
            <a:tailEnd len="sm" w="sm" type="none"/>
          </a:ln>
        </p:spPr>
      </p:cxnSp>
      <p:sp>
        <p:nvSpPr>
          <p:cNvPr id="136" name="Google Shape;136;p2"/>
          <p:cNvSpPr/>
          <p:nvPr/>
        </p:nvSpPr>
        <p:spPr>
          <a:xfrm>
            <a:off x="1877283" y="1260756"/>
            <a:ext cx="3657600" cy="1128515"/>
          </a:xfrm>
          <a:custGeom>
            <a:rect b="b" l="l" r="r" t="t"/>
            <a:pathLst>
              <a:path extrusionOk="0" h="1128515" w="3657600">
                <a:moveTo>
                  <a:pt x="0" y="1034246"/>
                </a:moveTo>
                <a:lnTo>
                  <a:pt x="1819374" y="0"/>
                </a:lnTo>
                <a:lnTo>
                  <a:pt x="3657600" y="1043672"/>
                </a:lnTo>
                <a:lnTo>
                  <a:pt x="3610466" y="1128515"/>
                </a:lnTo>
                <a:cubicBezTo>
                  <a:pt x="3013435" y="830000"/>
                  <a:pt x="2454112" y="484349"/>
                  <a:pt x="1819374" y="204688"/>
                </a:cubicBezTo>
                <a:lnTo>
                  <a:pt x="94268" y="1100234"/>
                </a:lnTo>
                <a:lnTo>
                  <a:pt x="0" y="1034246"/>
                </a:lnTo>
                <a:close/>
              </a:path>
            </a:pathLst>
          </a:custGeom>
          <a:solidFill>
            <a:schemeClr val="accent6">
              <a:alpha val="40784"/>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2"/>
          <p:cNvSpPr/>
          <p:nvPr/>
        </p:nvSpPr>
        <p:spPr>
          <a:xfrm>
            <a:off x="5688449" y="1104925"/>
            <a:ext cx="1482000" cy="565200"/>
          </a:xfrm>
          <a:custGeom>
            <a:rect b="b" l="l" r="r" t="t"/>
            <a:pathLst>
              <a:path extrusionOk="0" h="120000" w="120000">
                <a:moveTo>
                  <a:pt x="0" y="0"/>
                </a:moveTo>
                <a:lnTo>
                  <a:pt x="120000" y="0"/>
                </a:lnTo>
                <a:lnTo>
                  <a:pt x="120000" y="120000"/>
                </a:lnTo>
                <a:lnTo>
                  <a:pt x="0" y="120000"/>
                </a:lnTo>
                <a:close/>
              </a:path>
              <a:path extrusionOk="0" fill="none" h="120000" w="120000">
                <a:moveTo>
                  <a:pt x="-548" y="59234"/>
                </a:moveTo>
                <a:lnTo>
                  <a:pt x="-83916" y="148628"/>
                </a:lnTo>
              </a:path>
            </a:pathLst>
          </a:custGeom>
          <a:solidFill>
            <a:srgbClr val="A8D08C"/>
          </a:solidFill>
          <a:ln cap="flat" cmpd="sng" w="12700">
            <a:solidFill>
              <a:schemeClr val="accent6"/>
            </a:solidFill>
            <a:prstDash val="solid"/>
            <a:miter lim="800000"/>
            <a:headEnd len="sm" w="sm" type="none"/>
            <a:tailEnd len="sm" w="sm" type="none"/>
          </a:ln>
        </p:spPr>
        <p:txBody>
          <a:bodyPr anchorCtr="0" anchor="ctr" bIns="45700" lIns="36000" spcFirstLastPara="1" rIns="36000" wrap="square" tIns="45700">
            <a:noAutofit/>
          </a:bodyPr>
          <a:lstStyle/>
          <a:p>
            <a:pPr indent="0" lvl="0" marL="0" marR="0" rtl="0" algn="ctr">
              <a:spcBef>
                <a:spcPts val="0"/>
              </a:spcBef>
              <a:spcAft>
                <a:spcPts val="0"/>
              </a:spcAft>
              <a:buNone/>
            </a:pPr>
            <a:r>
              <a:rPr lang="fr-FR" sz="1000">
                <a:solidFill>
                  <a:schemeClr val="lt1"/>
                </a:solidFill>
                <a:latin typeface="Calibri"/>
                <a:ea typeface="Calibri"/>
                <a:cs typeface="Calibri"/>
                <a:sym typeface="Calibri"/>
              </a:rPr>
              <a:t>Zone d’entrées  des Martinets observées</a:t>
            </a:r>
            <a:endParaRPr/>
          </a:p>
        </p:txBody>
      </p:sp>
      <p:sp>
        <p:nvSpPr>
          <p:cNvPr id="138" name="Google Shape;138;p2"/>
          <p:cNvSpPr/>
          <p:nvPr/>
        </p:nvSpPr>
        <p:spPr>
          <a:xfrm>
            <a:off x="1242294" y="942693"/>
            <a:ext cx="1006583" cy="338462"/>
          </a:xfrm>
          <a:custGeom>
            <a:rect b="b" l="l" r="r" t="t"/>
            <a:pathLst>
              <a:path extrusionOk="0" h="120000" w="120000">
                <a:moveTo>
                  <a:pt x="0" y="0"/>
                </a:moveTo>
                <a:lnTo>
                  <a:pt x="120000" y="0"/>
                </a:lnTo>
                <a:lnTo>
                  <a:pt x="120000" y="120000"/>
                </a:lnTo>
                <a:lnTo>
                  <a:pt x="0" y="120000"/>
                </a:lnTo>
                <a:close/>
              </a:path>
              <a:path extrusionOk="0" fill="none" h="120000" w="120000">
                <a:moveTo>
                  <a:pt x="118220" y="55536"/>
                </a:moveTo>
                <a:lnTo>
                  <a:pt x="203362" y="232289"/>
                </a:lnTo>
              </a:path>
            </a:pathLst>
          </a:custGeom>
          <a:solidFill>
            <a:schemeClr val="accent1"/>
          </a:solidFill>
          <a:ln cap="flat" cmpd="sng" w="12700">
            <a:solidFill>
              <a:srgbClr val="0070C0"/>
            </a:solidFill>
            <a:prstDash val="solid"/>
            <a:miter lim="800000"/>
            <a:headEnd len="sm" w="sm" type="none"/>
            <a:tailEnd len="sm" w="sm" type="none"/>
          </a:ln>
        </p:spPr>
        <p:txBody>
          <a:bodyPr anchorCtr="0" anchor="ctr" bIns="45700" lIns="36000" spcFirstLastPara="1" rIns="36000" wrap="square" tIns="45700">
            <a:noAutofit/>
          </a:bodyPr>
          <a:lstStyle/>
          <a:p>
            <a:pPr indent="0" lvl="0" marL="0" marR="0" rtl="0" algn="ctr">
              <a:spcBef>
                <a:spcPts val="0"/>
              </a:spcBef>
              <a:spcAft>
                <a:spcPts val="0"/>
              </a:spcAft>
              <a:buNone/>
            </a:pPr>
            <a:r>
              <a:rPr lang="fr-FR" sz="1000">
                <a:solidFill>
                  <a:schemeClr val="lt1"/>
                </a:solidFill>
                <a:latin typeface="Calibri"/>
                <a:ea typeface="Calibri"/>
                <a:cs typeface="Calibri"/>
                <a:sym typeface="Calibri"/>
              </a:rPr>
              <a:t>Toiture Mr Bello</a:t>
            </a:r>
            <a:endParaRPr/>
          </a:p>
        </p:txBody>
      </p:sp>
      <p:sp>
        <p:nvSpPr>
          <p:cNvPr id="139" name="Google Shape;139;p2"/>
          <p:cNvSpPr/>
          <p:nvPr/>
        </p:nvSpPr>
        <p:spPr>
          <a:xfrm>
            <a:off x="7591810" y="1272434"/>
            <a:ext cx="4033156" cy="1142998"/>
          </a:xfrm>
          <a:prstGeom prst="triangle">
            <a:avLst>
              <a:gd fmla="val 505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0" name="Google Shape;140;p2"/>
          <p:cNvGrpSpPr/>
          <p:nvPr/>
        </p:nvGrpSpPr>
        <p:grpSpPr>
          <a:xfrm>
            <a:off x="7618828" y="1072432"/>
            <a:ext cx="3859107" cy="1661982"/>
            <a:chOff x="8008666" y="485288"/>
            <a:chExt cx="3859107" cy="1661982"/>
          </a:xfrm>
        </p:grpSpPr>
        <p:cxnSp>
          <p:nvCxnSpPr>
            <p:cNvPr id="141" name="Google Shape;141;p2"/>
            <p:cNvCxnSpPr/>
            <p:nvPr/>
          </p:nvCxnSpPr>
          <p:spPr>
            <a:xfrm>
              <a:off x="11723773" y="1710787"/>
              <a:ext cx="144000" cy="0"/>
            </a:xfrm>
            <a:prstGeom prst="straightConnector1">
              <a:avLst/>
            </a:prstGeom>
            <a:noFill/>
            <a:ln cap="flat" cmpd="sng" w="12700">
              <a:solidFill>
                <a:schemeClr val="accent1"/>
              </a:solidFill>
              <a:prstDash val="dot"/>
              <a:miter lim="800000"/>
              <a:headEnd len="sm" w="sm" type="none"/>
              <a:tailEnd len="sm" w="sm" type="none"/>
            </a:ln>
          </p:spPr>
        </p:cxnSp>
        <p:cxnSp>
          <p:nvCxnSpPr>
            <p:cNvPr id="142" name="Google Shape;142;p2"/>
            <p:cNvCxnSpPr/>
            <p:nvPr/>
          </p:nvCxnSpPr>
          <p:spPr>
            <a:xfrm rot="10800000">
              <a:off x="8151338" y="1715270"/>
              <a:ext cx="0" cy="432000"/>
            </a:xfrm>
            <a:prstGeom prst="straightConnector1">
              <a:avLst/>
            </a:prstGeom>
            <a:noFill/>
            <a:ln cap="flat" cmpd="sng" w="12700">
              <a:solidFill>
                <a:schemeClr val="accent1"/>
              </a:solidFill>
              <a:prstDash val="dot"/>
              <a:miter lim="800000"/>
              <a:headEnd len="sm" w="sm" type="none"/>
              <a:tailEnd len="sm" w="sm" type="none"/>
            </a:ln>
          </p:spPr>
        </p:cxnSp>
        <p:cxnSp>
          <p:nvCxnSpPr>
            <p:cNvPr id="143" name="Google Shape;143;p2"/>
            <p:cNvCxnSpPr/>
            <p:nvPr/>
          </p:nvCxnSpPr>
          <p:spPr>
            <a:xfrm>
              <a:off x="8975150" y="-69547"/>
              <a:ext cx="0" cy="2232000"/>
            </a:xfrm>
            <a:prstGeom prst="straightConnector1">
              <a:avLst/>
            </a:prstGeom>
            <a:noFill/>
            <a:ln cap="flat" cmpd="sng" w="12700">
              <a:solidFill>
                <a:schemeClr val="accent1"/>
              </a:solidFill>
              <a:prstDash val="dot"/>
              <a:miter lim="800000"/>
              <a:headEnd len="sm" w="sm" type="none"/>
              <a:tailEnd len="sm" w="sm" type="none"/>
            </a:ln>
          </p:spPr>
        </p:cxnSp>
        <p:cxnSp>
          <p:nvCxnSpPr>
            <p:cNvPr id="144" name="Google Shape;144;p2"/>
            <p:cNvCxnSpPr/>
            <p:nvPr/>
          </p:nvCxnSpPr>
          <p:spPr>
            <a:xfrm>
              <a:off x="10887894" y="-72712"/>
              <a:ext cx="0" cy="2232000"/>
            </a:xfrm>
            <a:prstGeom prst="straightConnector1">
              <a:avLst/>
            </a:prstGeom>
            <a:noFill/>
            <a:ln cap="flat" cmpd="sng" w="12700">
              <a:solidFill>
                <a:schemeClr val="accent1"/>
              </a:solidFill>
              <a:prstDash val="dot"/>
              <a:miter lim="800000"/>
              <a:headEnd len="sm" w="sm" type="none"/>
              <a:tailEnd len="sm" w="sm" type="none"/>
            </a:ln>
          </p:spPr>
        </p:cxnSp>
        <p:cxnSp>
          <p:nvCxnSpPr>
            <p:cNvPr id="145" name="Google Shape;145;p2"/>
            <p:cNvCxnSpPr/>
            <p:nvPr/>
          </p:nvCxnSpPr>
          <p:spPr>
            <a:xfrm rot="10800000">
              <a:off x="11723773" y="1699097"/>
              <a:ext cx="0" cy="144000"/>
            </a:xfrm>
            <a:prstGeom prst="straightConnector1">
              <a:avLst/>
            </a:prstGeom>
            <a:noFill/>
            <a:ln cap="flat" cmpd="sng" w="12700">
              <a:solidFill>
                <a:schemeClr val="accent1"/>
              </a:solidFill>
              <a:prstDash val="dot"/>
              <a:miter lim="800000"/>
              <a:headEnd len="sm" w="sm" type="none"/>
              <a:tailEnd len="sm" w="sm" type="none"/>
            </a:ln>
          </p:spPr>
        </p:cxnSp>
        <p:cxnSp>
          <p:nvCxnSpPr>
            <p:cNvPr id="146" name="Google Shape;146;p2"/>
            <p:cNvCxnSpPr/>
            <p:nvPr/>
          </p:nvCxnSpPr>
          <p:spPr>
            <a:xfrm rot="10800000">
              <a:off x="11858809" y="1599683"/>
              <a:ext cx="0" cy="108000"/>
            </a:xfrm>
            <a:prstGeom prst="straightConnector1">
              <a:avLst/>
            </a:prstGeom>
            <a:noFill/>
            <a:ln cap="flat" cmpd="sng" w="12700">
              <a:solidFill>
                <a:schemeClr val="accent1"/>
              </a:solidFill>
              <a:prstDash val="dot"/>
              <a:miter lim="800000"/>
              <a:headEnd len="sm" w="sm" type="none"/>
              <a:tailEnd len="sm" w="sm" type="none"/>
            </a:ln>
          </p:spPr>
        </p:cxnSp>
        <p:cxnSp>
          <p:nvCxnSpPr>
            <p:cNvPr id="147" name="Google Shape;147;p2"/>
            <p:cNvCxnSpPr/>
            <p:nvPr/>
          </p:nvCxnSpPr>
          <p:spPr>
            <a:xfrm>
              <a:off x="8012366" y="1715555"/>
              <a:ext cx="144000" cy="0"/>
            </a:xfrm>
            <a:prstGeom prst="straightConnector1">
              <a:avLst/>
            </a:prstGeom>
            <a:noFill/>
            <a:ln cap="flat" cmpd="sng" w="12700">
              <a:solidFill>
                <a:schemeClr val="accent1"/>
              </a:solidFill>
              <a:prstDash val="dot"/>
              <a:miter lim="800000"/>
              <a:headEnd len="sm" w="sm" type="none"/>
              <a:tailEnd len="sm" w="sm" type="none"/>
            </a:ln>
          </p:spPr>
        </p:cxnSp>
        <p:cxnSp>
          <p:nvCxnSpPr>
            <p:cNvPr id="148" name="Google Shape;148;p2"/>
            <p:cNvCxnSpPr/>
            <p:nvPr/>
          </p:nvCxnSpPr>
          <p:spPr>
            <a:xfrm rot="10800000">
              <a:off x="8012932" y="1604451"/>
              <a:ext cx="0" cy="108000"/>
            </a:xfrm>
            <a:prstGeom prst="straightConnector1">
              <a:avLst/>
            </a:prstGeom>
            <a:noFill/>
            <a:ln cap="flat" cmpd="sng" w="12700">
              <a:solidFill>
                <a:schemeClr val="accent1"/>
              </a:solidFill>
              <a:prstDash val="dot"/>
              <a:miter lim="800000"/>
              <a:headEnd len="sm" w="sm" type="none"/>
              <a:tailEnd len="sm" w="sm" type="none"/>
            </a:ln>
          </p:spPr>
        </p:cxnSp>
      </p:grpSp>
      <p:cxnSp>
        <p:nvCxnSpPr>
          <p:cNvPr id="149" name="Google Shape;149;p2"/>
          <p:cNvCxnSpPr/>
          <p:nvPr/>
        </p:nvCxnSpPr>
        <p:spPr>
          <a:xfrm flipH="1" rot="10800000">
            <a:off x="7694528" y="1257625"/>
            <a:ext cx="1837043" cy="1044789"/>
          </a:xfrm>
          <a:prstGeom prst="straightConnector1">
            <a:avLst/>
          </a:prstGeom>
          <a:noFill/>
          <a:ln cap="flat" cmpd="sng" w="9525">
            <a:solidFill>
              <a:schemeClr val="accent1"/>
            </a:solidFill>
            <a:prstDash val="solid"/>
            <a:miter lim="800000"/>
            <a:headEnd len="sm" w="sm" type="none"/>
            <a:tailEnd len="sm" w="sm" type="none"/>
          </a:ln>
        </p:spPr>
      </p:cxnSp>
      <p:cxnSp>
        <p:nvCxnSpPr>
          <p:cNvPr id="150" name="Google Shape;150;p2"/>
          <p:cNvCxnSpPr/>
          <p:nvPr/>
        </p:nvCxnSpPr>
        <p:spPr>
          <a:xfrm rot="10800000">
            <a:off x="9531055" y="1253142"/>
            <a:ext cx="1837043" cy="1044789"/>
          </a:xfrm>
          <a:prstGeom prst="straightConnector1">
            <a:avLst/>
          </a:prstGeom>
          <a:noFill/>
          <a:ln cap="flat" cmpd="sng" w="9525">
            <a:solidFill>
              <a:schemeClr val="accent1"/>
            </a:solidFill>
            <a:prstDash val="solid"/>
            <a:miter lim="800000"/>
            <a:headEnd len="sm" w="sm" type="none"/>
            <a:tailEnd len="sm" w="sm" type="none"/>
          </a:ln>
        </p:spPr>
      </p:cxnSp>
      <p:sp>
        <p:nvSpPr>
          <p:cNvPr id="151" name="Google Shape;151;p2"/>
          <p:cNvSpPr/>
          <p:nvPr/>
        </p:nvSpPr>
        <p:spPr>
          <a:xfrm>
            <a:off x="7718561" y="1260756"/>
            <a:ext cx="3657600" cy="1100234"/>
          </a:xfrm>
          <a:custGeom>
            <a:rect b="b" l="l" r="r" t="t"/>
            <a:pathLst>
              <a:path extrusionOk="0" h="1100234" w="3657600">
                <a:moveTo>
                  <a:pt x="0" y="1034246"/>
                </a:moveTo>
                <a:lnTo>
                  <a:pt x="1819374" y="0"/>
                </a:lnTo>
                <a:lnTo>
                  <a:pt x="3657600" y="1043672"/>
                </a:lnTo>
                <a:lnTo>
                  <a:pt x="3610466" y="1100234"/>
                </a:lnTo>
                <a:lnTo>
                  <a:pt x="1819374" y="204688"/>
                </a:lnTo>
                <a:lnTo>
                  <a:pt x="94268" y="1071954"/>
                </a:lnTo>
                <a:lnTo>
                  <a:pt x="0" y="1034246"/>
                </a:lnTo>
                <a:close/>
              </a:path>
            </a:pathLst>
          </a:custGeom>
          <a:solidFill>
            <a:schemeClr val="accent6">
              <a:alpha val="40784"/>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52" name="Google Shape;152;p2"/>
          <p:cNvCxnSpPr/>
          <p:nvPr/>
        </p:nvCxnSpPr>
        <p:spPr>
          <a:xfrm rot="10800000">
            <a:off x="7741389" y="5372309"/>
            <a:ext cx="3570954" cy="0"/>
          </a:xfrm>
          <a:prstGeom prst="straightConnector1">
            <a:avLst/>
          </a:prstGeom>
          <a:noFill/>
          <a:ln cap="flat" cmpd="sng" w="9525">
            <a:solidFill>
              <a:schemeClr val="accent1"/>
            </a:solidFill>
            <a:prstDash val="solid"/>
            <a:miter lim="800000"/>
            <a:headEnd len="sm" w="sm" type="none"/>
            <a:tailEnd len="sm" w="sm" type="none"/>
          </a:ln>
        </p:spPr>
      </p:cxnSp>
      <p:cxnSp>
        <p:nvCxnSpPr>
          <p:cNvPr id="153" name="Google Shape;153;p2"/>
          <p:cNvCxnSpPr/>
          <p:nvPr/>
        </p:nvCxnSpPr>
        <p:spPr>
          <a:xfrm rot="10800000">
            <a:off x="7718561" y="4124829"/>
            <a:ext cx="3612636" cy="0"/>
          </a:xfrm>
          <a:prstGeom prst="straightConnector1">
            <a:avLst/>
          </a:prstGeom>
          <a:noFill/>
          <a:ln cap="flat" cmpd="sng" w="9525">
            <a:solidFill>
              <a:schemeClr val="accent1"/>
            </a:solidFill>
            <a:prstDash val="solid"/>
            <a:miter lim="800000"/>
            <a:headEnd len="sm" w="sm" type="none"/>
            <a:tailEnd len="sm" w="sm" type="none"/>
          </a:ln>
        </p:spPr>
      </p:cxnSp>
      <p:cxnSp>
        <p:nvCxnSpPr>
          <p:cNvPr id="154" name="Google Shape;154;p2"/>
          <p:cNvCxnSpPr/>
          <p:nvPr/>
        </p:nvCxnSpPr>
        <p:spPr>
          <a:xfrm rot="10800000">
            <a:off x="7748441" y="2877348"/>
            <a:ext cx="3563902" cy="0"/>
          </a:xfrm>
          <a:prstGeom prst="straightConnector1">
            <a:avLst/>
          </a:prstGeom>
          <a:noFill/>
          <a:ln cap="flat" cmpd="sng" w="9525">
            <a:solidFill>
              <a:schemeClr val="accent1"/>
            </a:solidFill>
            <a:prstDash val="solid"/>
            <a:miter lim="800000"/>
            <a:headEnd len="sm" w="sm" type="none"/>
            <a:tailEnd len="sm" w="sm" type="none"/>
          </a:ln>
        </p:spPr>
      </p:cxnSp>
      <p:sp>
        <p:nvSpPr>
          <p:cNvPr id="155" name="Google Shape;155;p2"/>
          <p:cNvSpPr/>
          <p:nvPr/>
        </p:nvSpPr>
        <p:spPr>
          <a:xfrm>
            <a:off x="1904213" y="1538228"/>
            <a:ext cx="3589808" cy="4928560"/>
          </a:xfrm>
          <a:custGeom>
            <a:rect b="b" l="l" r="r" t="t"/>
            <a:pathLst>
              <a:path extrusionOk="0" h="4928560" w="3589808">
                <a:moveTo>
                  <a:pt x="21553" y="1214384"/>
                </a:moveTo>
                <a:lnTo>
                  <a:pt x="1659119" y="1214399"/>
                </a:lnTo>
                <a:cubicBezTo>
                  <a:pt x="1659118" y="878176"/>
                  <a:pt x="1659118" y="541953"/>
                  <a:pt x="1659117" y="205730"/>
                </a:cubicBezTo>
                <a:lnTo>
                  <a:pt x="1989504" y="0"/>
                </a:lnTo>
                <a:lnTo>
                  <a:pt x="3589808" y="941007"/>
                </a:lnTo>
                <a:lnTo>
                  <a:pt x="3535052" y="4928560"/>
                </a:lnTo>
                <a:lnTo>
                  <a:pt x="0" y="4900279"/>
                </a:lnTo>
                <a:lnTo>
                  <a:pt x="21553" y="1214384"/>
                </a:lnTo>
                <a:close/>
              </a:path>
            </a:pathLst>
          </a:custGeom>
          <a:solidFill>
            <a:srgbClr val="7030A0">
              <a:alpha val="24705"/>
            </a:srgbClr>
          </a:solidFill>
          <a:ln cap="flat" cmpd="sng" w="127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2"/>
          <p:cNvSpPr/>
          <p:nvPr/>
        </p:nvSpPr>
        <p:spPr>
          <a:xfrm>
            <a:off x="3550497" y="2658913"/>
            <a:ext cx="779226" cy="328627"/>
          </a:xfrm>
          <a:custGeom>
            <a:rect b="b" l="l" r="r" t="t"/>
            <a:pathLst>
              <a:path extrusionOk="0" h="120000" w="120000">
                <a:moveTo>
                  <a:pt x="0" y="0"/>
                </a:moveTo>
                <a:lnTo>
                  <a:pt x="120000" y="0"/>
                </a:lnTo>
                <a:lnTo>
                  <a:pt x="120000" y="120000"/>
                </a:lnTo>
                <a:lnTo>
                  <a:pt x="0" y="120000"/>
                </a:lnTo>
                <a:close/>
              </a:path>
              <a:path extrusionOk="0" fill="none" h="120000" w="120000">
                <a:moveTo>
                  <a:pt x="-548" y="59234"/>
                </a:moveTo>
                <a:lnTo>
                  <a:pt x="-55883" y="14834"/>
                </a:lnTo>
              </a:path>
            </a:pathLst>
          </a:custGeom>
          <a:solidFill>
            <a:srgbClr val="7030A0"/>
          </a:solidFill>
          <a:ln cap="flat" cmpd="sng" w="12700">
            <a:solidFill>
              <a:srgbClr val="7030A0"/>
            </a:solidFill>
            <a:prstDash val="solid"/>
            <a:miter lim="800000"/>
            <a:headEnd len="sm" w="sm" type="none"/>
            <a:tailEnd len="sm" w="sm" type="none"/>
          </a:ln>
        </p:spPr>
        <p:txBody>
          <a:bodyPr anchorCtr="0" anchor="ctr" bIns="45700" lIns="36000" spcFirstLastPara="1" rIns="36000" wrap="square" tIns="45700">
            <a:noAutofit/>
          </a:bodyPr>
          <a:lstStyle/>
          <a:p>
            <a:pPr indent="0" lvl="0" marL="0" marR="0" rtl="0" algn="ctr">
              <a:spcBef>
                <a:spcPts val="0"/>
              </a:spcBef>
              <a:spcAft>
                <a:spcPts val="0"/>
              </a:spcAft>
              <a:buNone/>
            </a:pPr>
            <a:r>
              <a:rPr lang="fr-FR" sz="1000">
                <a:solidFill>
                  <a:schemeClr val="lt1"/>
                </a:solidFill>
                <a:latin typeface="Calibri"/>
                <a:ea typeface="Calibri"/>
                <a:cs typeface="Calibri"/>
                <a:sym typeface="Calibri"/>
              </a:rPr>
              <a:t>Terrasse</a:t>
            </a:r>
            <a:endParaRPr/>
          </a:p>
        </p:txBody>
      </p:sp>
      <p:sp>
        <p:nvSpPr>
          <p:cNvPr id="157" name="Google Shape;157;p2"/>
          <p:cNvSpPr/>
          <p:nvPr/>
        </p:nvSpPr>
        <p:spPr>
          <a:xfrm>
            <a:off x="5017008" y="3392811"/>
            <a:ext cx="1095298" cy="565103"/>
          </a:xfrm>
          <a:custGeom>
            <a:rect b="b" l="l" r="r" t="t"/>
            <a:pathLst>
              <a:path extrusionOk="0" h="120000" w="120000">
                <a:moveTo>
                  <a:pt x="0" y="0"/>
                </a:moveTo>
                <a:lnTo>
                  <a:pt x="120000" y="0"/>
                </a:lnTo>
                <a:lnTo>
                  <a:pt x="120000" y="120000"/>
                </a:lnTo>
                <a:lnTo>
                  <a:pt x="0" y="120000"/>
                </a:lnTo>
                <a:close/>
              </a:path>
              <a:path extrusionOk="0" fill="none" h="120000" w="120000">
                <a:moveTo>
                  <a:pt x="-548" y="59234"/>
                </a:moveTo>
                <a:lnTo>
                  <a:pt x="-100414" y="-1505"/>
                </a:lnTo>
              </a:path>
            </a:pathLst>
          </a:custGeom>
          <a:solidFill>
            <a:srgbClr val="7030A0"/>
          </a:solidFill>
          <a:ln cap="flat" cmpd="sng" w="12700">
            <a:solidFill>
              <a:srgbClr val="7030A0"/>
            </a:solidFill>
            <a:prstDash val="solid"/>
            <a:miter lim="800000"/>
            <a:headEnd len="sm" w="sm" type="none"/>
            <a:tailEnd len="sm" w="sm" type="none"/>
          </a:ln>
        </p:spPr>
        <p:txBody>
          <a:bodyPr anchorCtr="0" anchor="ctr" bIns="45700" lIns="36000" spcFirstLastPara="1" rIns="36000" wrap="square" tIns="45700">
            <a:noAutofit/>
          </a:bodyPr>
          <a:lstStyle/>
          <a:p>
            <a:pPr indent="0" lvl="0" marL="0" marR="0" rtl="0" algn="ctr">
              <a:spcBef>
                <a:spcPts val="0"/>
              </a:spcBef>
              <a:spcAft>
                <a:spcPts val="0"/>
              </a:spcAft>
              <a:buNone/>
            </a:pPr>
            <a:r>
              <a:rPr lang="fr-FR" sz="1000">
                <a:solidFill>
                  <a:schemeClr val="lt1"/>
                </a:solidFill>
                <a:latin typeface="Calibri"/>
                <a:ea typeface="Calibri"/>
                <a:cs typeface="Calibri"/>
                <a:sym typeface="Calibri"/>
              </a:rPr>
              <a:t>Zone accolement de notre maison.</a:t>
            </a:r>
            <a:endParaRPr/>
          </a:p>
        </p:txBody>
      </p:sp>
      <p:sp>
        <p:nvSpPr>
          <p:cNvPr id="158" name="Google Shape;158;p2"/>
          <p:cNvSpPr/>
          <p:nvPr/>
        </p:nvSpPr>
        <p:spPr>
          <a:xfrm>
            <a:off x="7601586" y="1077125"/>
            <a:ext cx="3857625" cy="1652588"/>
          </a:xfrm>
          <a:custGeom>
            <a:rect b="b" l="l" r="r" t="t"/>
            <a:pathLst>
              <a:path extrusionOk="0" h="1652588" w="3857625">
                <a:moveTo>
                  <a:pt x="157162" y="1652588"/>
                </a:moveTo>
                <a:lnTo>
                  <a:pt x="1821588" y="1647825"/>
                </a:lnTo>
                <a:cubicBezTo>
                  <a:pt x="1820408" y="1345565"/>
                  <a:pt x="1800376" y="986745"/>
                  <a:pt x="1799196" y="684485"/>
                </a:cubicBezTo>
                <a:lnTo>
                  <a:pt x="2147887" y="457200"/>
                </a:lnTo>
                <a:lnTo>
                  <a:pt x="3724275" y="1381125"/>
                </a:lnTo>
                <a:lnTo>
                  <a:pt x="3733800" y="1214438"/>
                </a:lnTo>
                <a:lnTo>
                  <a:pt x="3852862" y="1214438"/>
                </a:lnTo>
                <a:lnTo>
                  <a:pt x="3857625" y="1114425"/>
                </a:lnTo>
                <a:lnTo>
                  <a:pt x="1938337" y="0"/>
                </a:lnTo>
                <a:lnTo>
                  <a:pt x="0" y="1109663"/>
                </a:lnTo>
                <a:lnTo>
                  <a:pt x="19050" y="1223963"/>
                </a:lnTo>
                <a:lnTo>
                  <a:pt x="157162" y="1223963"/>
                </a:lnTo>
                <a:cubicBezTo>
                  <a:pt x="155575" y="1363663"/>
                  <a:pt x="153987" y="1503363"/>
                  <a:pt x="157162" y="1652588"/>
                </a:cubicBezTo>
                <a:close/>
              </a:path>
            </a:pathLst>
          </a:custGeom>
          <a:solidFill>
            <a:srgbClr val="4472C4">
              <a:alpha val="1254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2"/>
          <p:cNvSpPr/>
          <p:nvPr/>
        </p:nvSpPr>
        <p:spPr>
          <a:xfrm>
            <a:off x="7741389" y="1540502"/>
            <a:ext cx="3589808" cy="4928560"/>
          </a:xfrm>
          <a:custGeom>
            <a:rect b="b" l="l" r="r" t="t"/>
            <a:pathLst>
              <a:path extrusionOk="0" h="4928560" w="3589808">
                <a:moveTo>
                  <a:pt x="21553" y="1214384"/>
                </a:moveTo>
                <a:lnTo>
                  <a:pt x="1659119" y="1214399"/>
                </a:lnTo>
                <a:cubicBezTo>
                  <a:pt x="1659118" y="878176"/>
                  <a:pt x="1659118" y="541953"/>
                  <a:pt x="1659117" y="205730"/>
                </a:cubicBezTo>
                <a:lnTo>
                  <a:pt x="1989504" y="0"/>
                </a:lnTo>
                <a:lnTo>
                  <a:pt x="3589808" y="941007"/>
                </a:lnTo>
                <a:lnTo>
                  <a:pt x="3535052" y="4928560"/>
                </a:lnTo>
                <a:lnTo>
                  <a:pt x="0" y="4900279"/>
                </a:lnTo>
                <a:lnTo>
                  <a:pt x="21553" y="1214384"/>
                </a:lnTo>
                <a:close/>
              </a:path>
            </a:pathLst>
          </a:custGeom>
          <a:solidFill>
            <a:srgbClr val="7030A0">
              <a:alpha val="24705"/>
            </a:srgbClr>
          </a:solidFill>
          <a:ln cap="flat" cmpd="sng" w="127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60" name="Google Shape;160;p2"/>
          <p:cNvCxnSpPr/>
          <p:nvPr/>
        </p:nvCxnSpPr>
        <p:spPr>
          <a:xfrm flipH="1">
            <a:off x="6598619" y="5862919"/>
            <a:ext cx="1149822" cy="101600"/>
          </a:xfrm>
          <a:prstGeom prst="straightConnector1">
            <a:avLst/>
          </a:prstGeom>
          <a:noFill/>
          <a:ln cap="flat" cmpd="sng" w="9525">
            <a:solidFill>
              <a:srgbClr val="C55A11"/>
            </a:solidFill>
            <a:prstDash val="lgDash"/>
            <a:miter lim="800000"/>
            <a:headEnd len="sm" w="sm" type="none"/>
            <a:tailEnd len="sm" w="sm" type="none"/>
          </a:ln>
        </p:spPr>
      </p:cxnSp>
      <p:cxnSp>
        <p:nvCxnSpPr>
          <p:cNvPr id="161" name="Google Shape;161;p2"/>
          <p:cNvCxnSpPr/>
          <p:nvPr/>
        </p:nvCxnSpPr>
        <p:spPr>
          <a:xfrm>
            <a:off x="11277600" y="5372309"/>
            <a:ext cx="729129" cy="0"/>
          </a:xfrm>
          <a:prstGeom prst="straightConnector1">
            <a:avLst/>
          </a:prstGeom>
          <a:noFill/>
          <a:ln cap="flat" cmpd="sng" w="9525">
            <a:solidFill>
              <a:srgbClr val="C55A11"/>
            </a:solidFill>
            <a:prstDash val="lgDash"/>
            <a:miter lim="800000"/>
            <a:headEnd len="sm" w="sm" type="none"/>
            <a:tailEnd len="sm" w="sm" type="none"/>
          </a:ln>
        </p:spPr>
      </p:cxnSp>
      <p:sp>
        <p:nvSpPr>
          <p:cNvPr id="162" name="Google Shape;162;p2"/>
          <p:cNvSpPr txBox="1"/>
          <p:nvPr/>
        </p:nvSpPr>
        <p:spPr>
          <a:xfrm>
            <a:off x="11466577" y="5205505"/>
            <a:ext cx="64152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chemeClr val="dk1"/>
                </a:solidFill>
                <a:latin typeface="Calibri"/>
                <a:ea typeface="Calibri"/>
                <a:cs typeface="Calibri"/>
                <a:sym typeface="Calibri"/>
              </a:rPr>
              <a:t>Terrain fini</a:t>
            </a:r>
            <a:endParaRPr/>
          </a:p>
        </p:txBody>
      </p:sp>
      <p:sp>
        <p:nvSpPr>
          <p:cNvPr id="163" name="Google Shape;163;p2"/>
          <p:cNvSpPr txBox="1"/>
          <p:nvPr/>
        </p:nvSpPr>
        <p:spPr>
          <a:xfrm>
            <a:off x="7170338" y="5698275"/>
            <a:ext cx="64152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chemeClr val="dk1"/>
                </a:solidFill>
                <a:latin typeface="Calibri"/>
                <a:ea typeface="Calibri"/>
                <a:cs typeface="Calibri"/>
                <a:sym typeface="Calibri"/>
              </a:rPr>
              <a:t>Terrain fini</a:t>
            </a:r>
            <a:endParaRPr/>
          </a:p>
        </p:txBody>
      </p:sp>
      <p:sp>
        <p:nvSpPr>
          <p:cNvPr id="164" name="Google Shape;164;p2"/>
          <p:cNvSpPr txBox="1"/>
          <p:nvPr/>
        </p:nvSpPr>
        <p:spPr>
          <a:xfrm>
            <a:off x="8423496" y="5205505"/>
            <a:ext cx="2247731"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800">
                <a:solidFill>
                  <a:schemeClr val="dk1"/>
                </a:solidFill>
                <a:latin typeface="Calibri"/>
                <a:ea typeface="Calibri"/>
                <a:cs typeface="Calibri"/>
                <a:sym typeface="Calibri"/>
              </a:rPr>
              <a:t>🡫 Hauteur de notre construction au 28/05/24 🡫</a:t>
            </a:r>
            <a:endParaRPr b="1" sz="800">
              <a:solidFill>
                <a:schemeClr val="dk1"/>
              </a:solidFill>
              <a:latin typeface="Calibri"/>
              <a:ea typeface="Calibri"/>
              <a:cs typeface="Calibri"/>
              <a:sym typeface="Calibri"/>
            </a:endParaRPr>
          </a:p>
        </p:txBody>
      </p:sp>
      <p:sp>
        <p:nvSpPr>
          <p:cNvPr id="165" name="Google Shape;165;p2"/>
          <p:cNvSpPr txBox="1"/>
          <p:nvPr/>
        </p:nvSpPr>
        <p:spPr>
          <a:xfrm>
            <a:off x="8167899" y="1378302"/>
            <a:ext cx="2871300"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800">
                <a:solidFill>
                  <a:schemeClr val="dk1"/>
                </a:solidFill>
                <a:latin typeface="Calibri"/>
                <a:ea typeface="Calibri"/>
                <a:cs typeface="Calibri"/>
                <a:sym typeface="Calibri"/>
              </a:rPr>
              <a:t>🡫 Hauteur de notre construction prévisionnelle au 31/10/24 🡫</a:t>
            </a:r>
            <a:endParaRPr b="1" sz="800">
              <a:solidFill>
                <a:schemeClr val="dk1"/>
              </a:solidFill>
              <a:latin typeface="Calibri"/>
              <a:ea typeface="Calibri"/>
              <a:cs typeface="Calibri"/>
              <a:sym typeface="Calibri"/>
            </a:endParaRPr>
          </a:p>
        </p:txBody>
      </p:sp>
      <p:cxnSp>
        <p:nvCxnSpPr>
          <p:cNvPr id="166" name="Google Shape;166;p2"/>
          <p:cNvCxnSpPr/>
          <p:nvPr/>
        </p:nvCxnSpPr>
        <p:spPr>
          <a:xfrm flipH="1">
            <a:off x="7761500" y="1538228"/>
            <a:ext cx="3550843" cy="8622"/>
          </a:xfrm>
          <a:prstGeom prst="straightConnector1">
            <a:avLst/>
          </a:prstGeom>
          <a:noFill/>
          <a:ln cap="flat" cmpd="sng" w="9525">
            <a:solidFill>
              <a:schemeClr val="accent1"/>
            </a:solidFill>
            <a:prstDash val="solid"/>
            <a:miter lim="800000"/>
            <a:headEnd len="sm" w="sm" type="none"/>
            <a:tailEnd len="sm" w="sm" type="none"/>
          </a:ln>
        </p:spPr>
      </p:cxnSp>
      <p:sp>
        <p:nvSpPr>
          <p:cNvPr id="167" name="Google Shape;167;p2"/>
          <p:cNvSpPr txBox="1"/>
          <p:nvPr/>
        </p:nvSpPr>
        <p:spPr>
          <a:xfrm>
            <a:off x="8167898" y="2723685"/>
            <a:ext cx="2871300" cy="215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800">
                <a:solidFill>
                  <a:schemeClr val="dk1"/>
                </a:solidFill>
                <a:latin typeface="Calibri"/>
                <a:ea typeface="Calibri"/>
                <a:cs typeface="Calibri"/>
                <a:sym typeface="Calibri"/>
              </a:rPr>
              <a:t>🡫 Hauteur de notre construction prévisionnelle au 15/10/24 🡫</a:t>
            </a:r>
            <a:endParaRPr b="1" sz="800">
              <a:solidFill>
                <a:schemeClr val="dk1"/>
              </a:solidFill>
              <a:latin typeface="Calibri"/>
              <a:ea typeface="Calibri"/>
              <a:cs typeface="Calibri"/>
              <a:sym typeface="Calibri"/>
            </a:endParaRPr>
          </a:p>
        </p:txBody>
      </p:sp>
      <p:sp>
        <p:nvSpPr>
          <p:cNvPr id="168" name="Google Shape;168;p2"/>
          <p:cNvSpPr txBox="1"/>
          <p:nvPr/>
        </p:nvSpPr>
        <p:spPr>
          <a:xfrm>
            <a:off x="8164764" y="3971751"/>
            <a:ext cx="2871300" cy="21544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800">
                <a:solidFill>
                  <a:schemeClr val="dk1"/>
                </a:solidFill>
                <a:latin typeface="Calibri"/>
                <a:ea typeface="Calibri"/>
                <a:cs typeface="Calibri"/>
                <a:sym typeface="Calibri"/>
              </a:rPr>
              <a:t>🡫 Hauteur de notre construction prévisionnelle au 20/09/24 🡫</a:t>
            </a:r>
            <a:endParaRPr b="1" sz="800">
              <a:solidFill>
                <a:schemeClr val="dk1"/>
              </a:solidFill>
              <a:latin typeface="Calibri"/>
              <a:ea typeface="Calibri"/>
              <a:cs typeface="Calibri"/>
              <a:sym typeface="Calibri"/>
            </a:endParaRPr>
          </a:p>
        </p:txBody>
      </p:sp>
      <p:cxnSp>
        <p:nvCxnSpPr>
          <p:cNvPr id="169" name="Google Shape;169;p2"/>
          <p:cNvCxnSpPr/>
          <p:nvPr/>
        </p:nvCxnSpPr>
        <p:spPr>
          <a:xfrm>
            <a:off x="11487137" y="2528309"/>
            <a:ext cx="0" cy="2844000"/>
          </a:xfrm>
          <a:prstGeom prst="straightConnector1">
            <a:avLst/>
          </a:prstGeom>
          <a:noFill/>
          <a:ln cap="flat" cmpd="sng" w="9525">
            <a:solidFill>
              <a:schemeClr val="accent1"/>
            </a:solidFill>
            <a:prstDash val="solid"/>
            <a:miter lim="800000"/>
            <a:headEnd len="med" w="med" type="stealth"/>
            <a:tailEnd len="med" w="med" type="stealth"/>
          </a:ln>
        </p:spPr>
      </p:cxnSp>
      <p:cxnSp>
        <p:nvCxnSpPr>
          <p:cNvPr id="170" name="Google Shape;170;p2"/>
          <p:cNvCxnSpPr/>
          <p:nvPr/>
        </p:nvCxnSpPr>
        <p:spPr>
          <a:xfrm>
            <a:off x="11388914" y="1546850"/>
            <a:ext cx="0" cy="3816000"/>
          </a:xfrm>
          <a:prstGeom prst="straightConnector1">
            <a:avLst/>
          </a:prstGeom>
          <a:noFill/>
          <a:ln cap="flat" cmpd="sng" w="9525">
            <a:solidFill>
              <a:schemeClr val="accent1"/>
            </a:solidFill>
            <a:prstDash val="solid"/>
            <a:miter lim="800000"/>
            <a:headEnd len="med" w="med" type="stealth"/>
            <a:tailEnd len="med" w="med" type="stealth"/>
          </a:ln>
        </p:spPr>
      </p:cxnSp>
      <p:sp>
        <p:nvSpPr>
          <p:cNvPr id="171" name="Google Shape;171;p2"/>
          <p:cNvSpPr txBox="1"/>
          <p:nvPr/>
        </p:nvSpPr>
        <p:spPr>
          <a:xfrm>
            <a:off x="11368931" y="2371138"/>
            <a:ext cx="519694"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chemeClr val="dk1"/>
                </a:solidFill>
                <a:latin typeface="Calibri"/>
                <a:ea typeface="Calibri"/>
                <a:cs typeface="Calibri"/>
                <a:sym typeface="Calibri"/>
              </a:rPr>
              <a:t>≈ 7,40m</a:t>
            </a:r>
            <a:endParaRPr/>
          </a:p>
        </p:txBody>
      </p:sp>
      <p:sp>
        <p:nvSpPr>
          <p:cNvPr id="172" name="Google Shape;172;p2"/>
          <p:cNvSpPr txBox="1"/>
          <p:nvPr/>
        </p:nvSpPr>
        <p:spPr>
          <a:xfrm>
            <a:off x="11277600" y="1393289"/>
            <a:ext cx="570990"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800">
                <a:solidFill>
                  <a:schemeClr val="dk1"/>
                </a:solidFill>
                <a:latin typeface="Calibri"/>
                <a:ea typeface="Calibri"/>
                <a:cs typeface="Calibri"/>
                <a:sym typeface="Calibri"/>
              </a:rPr>
              <a:t>≈ 10,00m</a:t>
            </a:r>
            <a:endParaRPr/>
          </a:p>
        </p:txBody>
      </p:sp>
      <p:sp>
        <p:nvSpPr>
          <p:cNvPr id="173" name="Google Shape;173;p2"/>
          <p:cNvSpPr txBox="1"/>
          <p:nvPr/>
        </p:nvSpPr>
        <p:spPr>
          <a:xfrm>
            <a:off x="9368465" y="4638310"/>
            <a:ext cx="357790"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fr-FR" sz="800">
                <a:solidFill>
                  <a:schemeClr val="dk1"/>
                </a:solidFill>
                <a:latin typeface="Calibri"/>
                <a:ea typeface="Calibri"/>
                <a:cs typeface="Calibri"/>
                <a:sym typeface="Calibri"/>
              </a:rPr>
              <a:t>RDC</a:t>
            </a:r>
            <a:endParaRPr/>
          </a:p>
        </p:txBody>
      </p:sp>
      <p:sp>
        <p:nvSpPr>
          <p:cNvPr id="174" name="Google Shape;174;p2"/>
          <p:cNvSpPr txBox="1"/>
          <p:nvPr/>
        </p:nvSpPr>
        <p:spPr>
          <a:xfrm>
            <a:off x="9272285" y="3411638"/>
            <a:ext cx="55015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fr-FR" sz="800">
                <a:solidFill>
                  <a:schemeClr val="dk1"/>
                </a:solidFill>
                <a:latin typeface="Calibri"/>
                <a:ea typeface="Calibri"/>
                <a:cs typeface="Calibri"/>
                <a:sym typeface="Calibri"/>
              </a:rPr>
              <a:t>1</a:t>
            </a:r>
            <a:r>
              <a:rPr baseline="30000" i="1" lang="fr-FR" sz="800">
                <a:solidFill>
                  <a:schemeClr val="dk1"/>
                </a:solidFill>
                <a:latin typeface="Calibri"/>
                <a:ea typeface="Calibri"/>
                <a:cs typeface="Calibri"/>
                <a:sym typeface="Calibri"/>
              </a:rPr>
              <a:t>er</a:t>
            </a:r>
            <a:r>
              <a:rPr i="1" lang="fr-FR" sz="800">
                <a:solidFill>
                  <a:schemeClr val="dk1"/>
                </a:solidFill>
                <a:latin typeface="Calibri"/>
                <a:ea typeface="Calibri"/>
                <a:cs typeface="Calibri"/>
                <a:sym typeface="Calibri"/>
              </a:rPr>
              <a:t> étage</a:t>
            </a:r>
            <a:endParaRPr/>
          </a:p>
        </p:txBody>
      </p:sp>
      <p:sp>
        <p:nvSpPr>
          <p:cNvPr id="175" name="Google Shape;175;p2"/>
          <p:cNvSpPr txBox="1"/>
          <p:nvPr/>
        </p:nvSpPr>
        <p:spPr>
          <a:xfrm>
            <a:off x="9695588" y="2288480"/>
            <a:ext cx="54534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fr-FR" sz="800">
                <a:solidFill>
                  <a:schemeClr val="dk1"/>
                </a:solidFill>
                <a:latin typeface="Calibri"/>
                <a:ea typeface="Calibri"/>
                <a:cs typeface="Calibri"/>
                <a:sym typeface="Calibri"/>
              </a:rPr>
              <a:t>Combles</a:t>
            </a:r>
            <a:endParaRPr/>
          </a:p>
        </p:txBody>
      </p:sp>
      <p:sp>
        <p:nvSpPr>
          <p:cNvPr id="176" name="Google Shape;176;p2"/>
          <p:cNvSpPr txBox="1"/>
          <p:nvPr/>
        </p:nvSpPr>
        <p:spPr>
          <a:xfrm>
            <a:off x="9302276" y="5772700"/>
            <a:ext cx="530915"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fr-FR" sz="800">
                <a:solidFill>
                  <a:schemeClr val="dk1"/>
                </a:solidFill>
                <a:latin typeface="Calibri"/>
                <a:ea typeface="Calibri"/>
                <a:cs typeface="Calibri"/>
                <a:sym typeface="Calibri"/>
              </a:rPr>
              <a:t>Sous-sol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3"/>
          <p:cNvPicPr preferRelativeResize="0"/>
          <p:nvPr/>
        </p:nvPicPr>
        <p:blipFill rotWithShape="1">
          <a:blip r:embed="rId3">
            <a:alphaModFix/>
          </a:blip>
          <a:srcRect b="0" l="0" r="0" t="0"/>
          <a:stretch/>
        </p:blipFill>
        <p:spPr>
          <a:xfrm>
            <a:off x="0" y="1118024"/>
            <a:ext cx="5410986" cy="5499593"/>
          </a:xfrm>
          <a:prstGeom prst="rect">
            <a:avLst/>
          </a:prstGeom>
          <a:noFill/>
          <a:ln>
            <a:noFill/>
          </a:ln>
        </p:spPr>
      </p:pic>
      <p:sp>
        <p:nvSpPr>
          <p:cNvPr id="182" name="Google Shape;182;p3"/>
          <p:cNvSpPr txBox="1"/>
          <p:nvPr/>
        </p:nvSpPr>
        <p:spPr>
          <a:xfrm>
            <a:off x="313267" y="158391"/>
            <a:ext cx="5931900" cy="800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Pose prévue des nichoirs sur façade exposée nord nord-ouest</a:t>
            </a:r>
            <a:endParaRPr/>
          </a:p>
          <a:p>
            <a:pPr indent="-285750" lvl="0" marL="285750" marR="0" rtl="0" algn="l">
              <a:spcBef>
                <a:spcPts val="0"/>
              </a:spcBef>
              <a:spcAft>
                <a:spcPts val="0"/>
              </a:spcAft>
              <a:buClr>
                <a:schemeClr val="dk1"/>
              </a:buClr>
              <a:buSzPts val="1400"/>
              <a:buFont typeface="Calibri"/>
              <a:buChar char="-"/>
            </a:pPr>
            <a:r>
              <a:rPr i="1" lang="fr-FR" sz="1400">
                <a:solidFill>
                  <a:schemeClr val="dk1"/>
                </a:solidFill>
                <a:latin typeface="Calibri"/>
                <a:ea typeface="Calibri"/>
                <a:cs typeface="Calibri"/>
                <a:sym typeface="Calibri"/>
              </a:rPr>
              <a:t>Répartition selon recommandations de la LPO</a:t>
            </a:r>
            <a:endParaRPr/>
          </a:p>
          <a:p>
            <a:pPr indent="-285750" lvl="0" marL="285750" marR="0" rtl="0" algn="l">
              <a:spcBef>
                <a:spcPts val="0"/>
              </a:spcBef>
              <a:spcAft>
                <a:spcPts val="0"/>
              </a:spcAft>
              <a:buClr>
                <a:schemeClr val="dk1"/>
              </a:buClr>
              <a:buSzPts val="1400"/>
              <a:buFont typeface="Calibri"/>
              <a:buChar char="-"/>
            </a:pPr>
            <a:r>
              <a:rPr i="1" lang="fr-FR" sz="1400">
                <a:solidFill>
                  <a:schemeClr val="dk1"/>
                </a:solidFill>
                <a:latin typeface="Calibri"/>
                <a:ea typeface="Calibri"/>
                <a:cs typeface="Calibri"/>
                <a:sym typeface="Calibri"/>
              </a:rPr>
              <a:t>Pose après crépi de la façade, prévu au </a:t>
            </a:r>
            <a:r>
              <a:rPr i="1" lang="fr-FR">
                <a:solidFill>
                  <a:schemeClr val="dk1"/>
                </a:solidFill>
                <a:latin typeface="Calibri"/>
                <a:ea typeface="Calibri"/>
                <a:cs typeface="Calibri"/>
                <a:sym typeface="Calibri"/>
              </a:rPr>
              <a:t>printemps 2025</a:t>
            </a:r>
            <a:endParaRPr/>
          </a:p>
        </p:txBody>
      </p:sp>
      <p:sp>
        <p:nvSpPr>
          <p:cNvPr id="183" name="Google Shape;183;p3"/>
          <p:cNvSpPr/>
          <p:nvPr/>
        </p:nvSpPr>
        <p:spPr>
          <a:xfrm>
            <a:off x="4446816" y="2956443"/>
            <a:ext cx="111600" cy="50400"/>
          </a:xfrm>
          <a:prstGeom prst="rect">
            <a:avLst/>
          </a:prstGeom>
          <a:solidFill>
            <a:schemeClr val="accent1"/>
          </a:solidFill>
          <a:ln cap="flat" cmpd="sng" w="9525">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3"/>
          <p:cNvSpPr/>
          <p:nvPr/>
        </p:nvSpPr>
        <p:spPr>
          <a:xfrm>
            <a:off x="4329773" y="2956443"/>
            <a:ext cx="111600" cy="50400"/>
          </a:xfrm>
          <a:prstGeom prst="rect">
            <a:avLst/>
          </a:prstGeom>
          <a:solidFill>
            <a:schemeClr val="accent1"/>
          </a:solidFill>
          <a:ln cap="flat" cmpd="sng" w="9525">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3"/>
          <p:cNvSpPr/>
          <p:nvPr/>
        </p:nvSpPr>
        <p:spPr>
          <a:xfrm>
            <a:off x="4214795" y="2956443"/>
            <a:ext cx="111600" cy="50400"/>
          </a:xfrm>
          <a:prstGeom prst="rect">
            <a:avLst/>
          </a:prstGeom>
          <a:solidFill>
            <a:schemeClr val="accent1"/>
          </a:solidFill>
          <a:ln cap="flat" cmpd="sng" w="9525">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3"/>
          <p:cNvSpPr/>
          <p:nvPr/>
        </p:nvSpPr>
        <p:spPr>
          <a:xfrm>
            <a:off x="4097752" y="2956443"/>
            <a:ext cx="111600" cy="50400"/>
          </a:xfrm>
          <a:prstGeom prst="rect">
            <a:avLst/>
          </a:prstGeom>
          <a:solidFill>
            <a:schemeClr val="accent1"/>
          </a:solidFill>
          <a:ln cap="flat" cmpd="sng" w="9525">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3"/>
          <p:cNvSpPr/>
          <p:nvPr/>
        </p:nvSpPr>
        <p:spPr>
          <a:xfrm>
            <a:off x="1936381" y="2956443"/>
            <a:ext cx="111600" cy="50400"/>
          </a:xfrm>
          <a:prstGeom prst="rect">
            <a:avLst/>
          </a:prstGeom>
          <a:solidFill>
            <a:schemeClr val="accent1"/>
          </a:solidFill>
          <a:ln cap="flat" cmpd="sng" w="9525">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3"/>
          <p:cNvSpPr/>
          <p:nvPr/>
        </p:nvSpPr>
        <p:spPr>
          <a:xfrm>
            <a:off x="1819338" y="2956443"/>
            <a:ext cx="111600" cy="50400"/>
          </a:xfrm>
          <a:prstGeom prst="rect">
            <a:avLst/>
          </a:prstGeom>
          <a:solidFill>
            <a:schemeClr val="accent1"/>
          </a:solidFill>
          <a:ln cap="flat" cmpd="sng" w="9525">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3"/>
          <p:cNvSpPr/>
          <p:nvPr/>
        </p:nvSpPr>
        <p:spPr>
          <a:xfrm>
            <a:off x="788122" y="2956443"/>
            <a:ext cx="111600" cy="50400"/>
          </a:xfrm>
          <a:prstGeom prst="rect">
            <a:avLst/>
          </a:prstGeom>
          <a:solidFill>
            <a:schemeClr val="accent1"/>
          </a:solidFill>
          <a:ln cap="flat" cmpd="sng" w="9525">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3"/>
          <p:cNvSpPr/>
          <p:nvPr/>
        </p:nvSpPr>
        <p:spPr>
          <a:xfrm>
            <a:off x="671079" y="2956443"/>
            <a:ext cx="111600" cy="50400"/>
          </a:xfrm>
          <a:prstGeom prst="rect">
            <a:avLst/>
          </a:prstGeom>
          <a:solidFill>
            <a:schemeClr val="accent1"/>
          </a:solidFill>
          <a:ln cap="flat" cmpd="sng" w="9525">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3"/>
          <p:cNvSpPr/>
          <p:nvPr/>
        </p:nvSpPr>
        <p:spPr>
          <a:xfrm>
            <a:off x="3220531" y="2956443"/>
            <a:ext cx="111600" cy="50400"/>
          </a:xfrm>
          <a:prstGeom prst="rect">
            <a:avLst/>
          </a:prstGeom>
          <a:solidFill>
            <a:schemeClr val="accent1"/>
          </a:solidFill>
          <a:ln cap="flat" cmpd="sng" w="9525">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3"/>
          <p:cNvSpPr/>
          <p:nvPr/>
        </p:nvSpPr>
        <p:spPr>
          <a:xfrm>
            <a:off x="3103488" y="2956443"/>
            <a:ext cx="111600" cy="50400"/>
          </a:xfrm>
          <a:prstGeom prst="rect">
            <a:avLst/>
          </a:prstGeom>
          <a:solidFill>
            <a:schemeClr val="accent1"/>
          </a:solidFill>
          <a:ln cap="flat" cmpd="sng" w="9525">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3"/>
          <p:cNvSpPr/>
          <p:nvPr/>
        </p:nvSpPr>
        <p:spPr>
          <a:xfrm>
            <a:off x="2988510" y="2956443"/>
            <a:ext cx="111600" cy="50400"/>
          </a:xfrm>
          <a:prstGeom prst="rect">
            <a:avLst/>
          </a:prstGeom>
          <a:solidFill>
            <a:schemeClr val="accent1"/>
          </a:solidFill>
          <a:ln cap="flat" cmpd="sng" w="9525">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3"/>
          <p:cNvSpPr/>
          <p:nvPr/>
        </p:nvSpPr>
        <p:spPr>
          <a:xfrm>
            <a:off x="2871467" y="2956443"/>
            <a:ext cx="111600" cy="50400"/>
          </a:xfrm>
          <a:prstGeom prst="rect">
            <a:avLst/>
          </a:prstGeom>
          <a:solidFill>
            <a:schemeClr val="accent1"/>
          </a:solidFill>
          <a:ln cap="flat" cmpd="sng" w="9525">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3"/>
          <p:cNvSpPr/>
          <p:nvPr/>
        </p:nvSpPr>
        <p:spPr>
          <a:xfrm>
            <a:off x="4502616" y="4237544"/>
            <a:ext cx="50400" cy="72000"/>
          </a:xfrm>
          <a:prstGeom prst="rect">
            <a:avLst/>
          </a:prstGeom>
          <a:solidFill>
            <a:schemeClr val="accent2"/>
          </a:solidFill>
          <a:ln cap="flat" cmpd="sng" w="9525">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3"/>
          <p:cNvSpPr/>
          <p:nvPr/>
        </p:nvSpPr>
        <p:spPr>
          <a:xfrm>
            <a:off x="645879" y="4237544"/>
            <a:ext cx="50400" cy="72000"/>
          </a:xfrm>
          <a:prstGeom prst="rect">
            <a:avLst/>
          </a:prstGeom>
          <a:solidFill>
            <a:schemeClr val="accent2"/>
          </a:solidFill>
          <a:ln cap="flat" cmpd="sng" w="9525">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3"/>
          <p:cNvSpPr/>
          <p:nvPr/>
        </p:nvSpPr>
        <p:spPr>
          <a:xfrm>
            <a:off x="5460145" y="2721434"/>
            <a:ext cx="923925" cy="369333"/>
          </a:xfrm>
          <a:custGeom>
            <a:rect b="b" l="l" r="r" t="t"/>
            <a:pathLst>
              <a:path extrusionOk="0" h="120000" w="120000">
                <a:moveTo>
                  <a:pt x="0" y="0"/>
                </a:moveTo>
                <a:lnTo>
                  <a:pt x="120000" y="0"/>
                </a:lnTo>
                <a:lnTo>
                  <a:pt x="120000" y="120000"/>
                </a:lnTo>
                <a:lnTo>
                  <a:pt x="0" y="120000"/>
                </a:lnTo>
                <a:close/>
              </a:path>
              <a:path extrusionOk="0" fill="none" h="120000" w="120000">
                <a:moveTo>
                  <a:pt x="-1264" y="55166"/>
                </a:moveTo>
                <a:lnTo>
                  <a:pt x="-114355" y="88798"/>
                </a:lnTo>
              </a:path>
            </a:pathLst>
          </a:custGeom>
          <a:solidFill>
            <a:schemeClr val="accent1"/>
          </a:solidFill>
          <a:ln cap="flat" cmpd="sng" w="12700">
            <a:solidFill>
              <a:srgbClr val="0070C0"/>
            </a:solidFill>
            <a:prstDash val="solid"/>
            <a:miter lim="800000"/>
            <a:headEnd len="sm" w="sm" type="none"/>
            <a:tailEnd len="sm" w="sm" type="none"/>
          </a:ln>
        </p:spPr>
        <p:txBody>
          <a:bodyPr anchorCtr="0" anchor="ctr" bIns="45700" lIns="36000" spcFirstLastPara="1" rIns="36000" wrap="square" tIns="45700">
            <a:noAutofit/>
          </a:bodyPr>
          <a:lstStyle/>
          <a:p>
            <a:pPr indent="0" lvl="0" marL="0" marR="0" rtl="0" algn="ctr">
              <a:spcBef>
                <a:spcPts val="0"/>
              </a:spcBef>
              <a:spcAft>
                <a:spcPts val="0"/>
              </a:spcAft>
              <a:buNone/>
            </a:pPr>
            <a:r>
              <a:rPr lang="fr-FR" sz="1000">
                <a:solidFill>
                  <a:schemeClr val="lt1"/>
                </a:solidFill>
                <a:latin typeface="Calibri"/>
                <a:ea typeface="Calibri"/>
                <a:cs typeface="Calibri"/>
                <a:sym typeface="Calibri"/>
              </a:rPr>
              <a:t>12 nichoirs à Martinets noirs</a:t>
            </a:r>
            <a:endParaRPr/>
          </a:p>
        </p:txBody>
      </p:sp>
      <p:sp>
        <p:nvSpPr>
          <p:cNvPr id="198" name="Google Shape;198;p3"/>
          <p:cNvSpPr/>
          <p:nvPr/>
        </p:nvSpPr>
        <p:spPr>
          <a:xfrm>
            <a:off x="5460145" y="3662983"/>
            <a:ext cx="664750" cy="369333"/>
          </a:xfrm>
          <a:custGeom>
            <a:rect b="b" l="l" r="r" t="t"/>
            <a:pathLst>
              <a:path extrusionOk="0" h="120000" w="120000">
                <a:moveTo>
                  <a:pt x="0" y="0"/>
                </a:moveTo>
                <a:lnTo>
                  <a:pt x="120000" y="0"/>
                </a:lnTo>
                <a:lnTo>
                  <a:pt x="120000" y="120000"/>
                </a:lnTo>
                <a:lnTo>
                  <a:pt x="0" y="120000"/>
                </a:lnTo>
                <a:close/>
              </a:path>
              <a:path extrusionOk="0" fill="none" h="120000" w="120000">
                <a:moveTo>
                  <a:pt x="6294" y="55166"/>
                </a:moveTo>
                <a:lnTo>
                  <a:pt x="-163588" y="189935"/>
                </a:lnTo>
              </a:path>
            </a:pathLst>
          </a:custGeom>
          <a:solidFill>
            <a:schemeClr val="accent2"/>
          </a:solidFill>
          <a:ln cap="flat" cmpd="sng" w="12700">
            <a:solidFill>
              <a:srgbClr val="C55A11"/>
            </a:solidFill>
            <a:prstDash val="solid"/>
            <a:miter lim="800000"/>
            <a:headEnd len="sm" w="sm" type="none"/>
            <a:tailEnd len="sm" w="sm" type="none"/>
          </a:ln>
        </p:spPr>
        <p:txBody>
          <a:bodyPr anchorCtr="0" anchor="ctr" bIns="45700" lIns="36000" spcFirstLastPara="1" rIns="36000" wrap="square" tIns="45700">
            <a:noAutofit/>
          </a:bodyPr>
          <a:lstStyle/>
          <a:p>
            <a:pPr indent="0" lvl="0" marL="0" marR="0" rtl="0" algn="ctr">
              <a:spcBef>
                <a:spcPts val="0"/>
              </a:spcBef>
              <a:spcAft>
                <a:spcPts val="0"/>
              </a:spcAft>
              <a:buNone/>
            </a:pPr>
            <a:r>
              <a:rPr lang="fr-FR" sz="1000">
                <a:solidFill>
                  <a:schemeClr val="lt1"/>
                </a:solidFill>
                <a:latin typeface="Calibri"/>
                <a:ea typeface="Calibri"/>
                <a:cs typeface="Calibri"/>
                <a:sym typeface="Calibri"/>
              </a:rPr>
              <a:t>Nichoir à Moineaux</a:t>
            </a:r>
            <a:endParaRPr/>
          </a:p>
        </p:txBody>
      </p:sp>
      <p:sp>
        <p:nvSpPr>
          <p:cNvPr id="199" name="Google Shape;199;p3"/>
          <p:cNvSpPr/>
          <p:nvPr/>
        </p:nvSpPr>
        <p:spPr>
          <a:xfrm>
            <a:off x="5460145" y="4789199"/>
            <a:ext cx="1076323" cy="369333"/>
          </a:xfrm>
          <a:custGeom>
            <a:rect b="b" l="l" r="r" t="t"/>
            <a:pathLst>
              <a:path extrusionOk="0" h="120000" w="120000">
                <a:moveTo>
                  <a:pt x="0" y="0"/>
                </a:moveTo>
                <a:lnTo>
                  <a:pt x="120000" y="0"/>
                </a:lnTo>
                <a:lnTo>
                  <a:pt x="120000" y="120000"/>
                </a:lnTo>
                <a:lnTo>
                  <a:pt x="0" y="120000"/>
                </a:lnTo>
                <a:close/>
              </a:path>
              <a:path extrusionOk="0" fill="none" h="120000" w="120000">
                <a:moveTo>
                  <a:pt x="1242" y="61164"/>
                </a:moveTo>
                <a:lnTo>
                  <a:pt x="-532226" y="-159295"/>
                </a:lnTo>
              </a:path>
            </a:pathLst>
          </a:custGeom>
          <a:solidFill>
            <a:schemeClr val="accent2"/>
          </a:solidFill>
          <a:ln cap="flat" cmpd="sng" w="12700">
            <a:solidFill>
              <a:srgbClr val="C55A11"/>
            </a:solidFill>
            <a:prstDash val="solid"/>
            <a:miter lim="800000"/>
            <a:headEnd len="sm" w="sm" type="none"/>
            <a:tailEnd len="sm" w="sm" type="none"/>
          </a:ln>
        </p:spPr>
        <p:txBody>
          <a:bodyPr anchorCtr="0" anchor="ctr" bIns="45700" lIns="36000" spcFirstLastPara="1" rIns="36000" wrap="square" tIns="45700">
            <a:noAutofit/>
          </a:bodyPr>
          <a:lstStyle/>
          <a:p>
            <a:pPr indent="0" lvl="0" marL="0" marR="0" rtl="0" algn="ctr">
              <a:spcBef>
                <a:spcPts val="0"/>
              </a:spcBef>
              <a:spcAft>
                <a:spcPts val="0"/>
              </a:spcAft>
              <a:buNone/>
            </a:pPr>
            <a:r>
              <a:rPr lang="fr-FR" sz="1000">
                <a:solidFill>
                  <a:schemeClr val="lt1"/>
                </a:solidFill>
                <a:latin typeface="Calibri"/>
                <a:ea typeface="Calibri"/>
                <a:cs typeface="Calibri"/>
                <a:sym typeface="Calibri"/>
              </a:rPr>
              <a:t>Nichoir à Rougequeues noirs</a:t>
            </a:r>
            <a:endParaRPr/>
          </a:p>
        </p:txBody>
      </p:sp>
      <p:pic>
        <p:nvPicPr>
          <p:cNvPr id="200" name="Google Shape;200;p3"/>
          <p:cNvPicPr preferRelativeResize="0"/>
          <p:nvPr/>
        </p:nvPicPr>
        <p:blipFill rotWithShape="1">
          <a:blip r:embed="rId4">
            <a:alphaModFix/>
          </a:blip>
          <a:srcRect b="0" l="53613" r="0" t="0"/>
          <a:stretch/>
        </p:blipFill>
        <p:spPr>
          <a:xfrm>
            <a:off x="6536475" y="514700"/>
            <a:ext cx="5655525" cy="6082600"/>
          </a:xfrm>
          <a:prstGeom prst="rect">
            <a:avLst/>
          </a:prstGeom>
          <a:noFill/>
          <a:ln>
            <a:noFill/>
          </a:ln>
        </p:spPr>
      </p:pic>
      <p:sp>
        <p:nvSpPr>
          <p:cNvPr id="201" name="Google Shape;201;p3"/>
          <p:cNvSpPr txBox="1"/>
          <p:nvPr/>
        </p:nvSpPr>
        <p:spPr>
          <a:xfrm>
            <a:off x="6637870" y="158400"/>
            <a:ext cx="29073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Façade exposée sud sud-est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8"/>
          <p:cNvPicPr preferRelativeResize="0"/>
          <p:nvPr/>
        </p:nvPicPr>
        <p:blipFill rotWithShape="1">
          <a:blip r:embed="rId3">
            <a:alphaModFix/>
          </a:blip>
          <a:srcRect b="0" l="0" r="0" t="0"/>
          <a:stretch/>
        </p:blipFill>
        <p:spPr>
          <a:xfrm>
            <a:off x="4048830" y="3276600"/>
            <a:ext cx="6456540" cy="2336800"/>
          </a:xfrm>
          <a:prstGeom prst="rect">
            <a:avLst/>
          </a:prstGeom>
          <a:noFill/>
          <a:ln>
            <a:noFill/>
          </a:ln>
        </p:spPr>
      </p:pic>
      <p:sp>
        <p:nvSpPr>
          <p:cNvPr id="207" name="Google Shape;207;p8"/>
          <p:cNvSpPr/>
          <p:nvPr/>
        </p:nvSpPr>
        <p:spPr>
          <a:xfrm>
            <a:off x="5217055" y="3174999"/>
            <a:ext cx="622475" cy="50800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08" name="Google Shape;208;p8"/>
          <p:cNvPicPr preferRelativeResize="0"/>
          <p:nvPr/>
        </p:nvPicPr>
        <p:blipFill rotWithShape="1">
          <a:blip r:embed="rId4">
            <a:alphaModFix/>
          </a:blip>
          <a:srcRect b="0" l="0" r="0" t="0"/>
          <a:stretch/>
        </p:blipFill>
        <p:spPr>
          <a:xfrm>
            <a:off x="1698095" y="2933700"/>
            <a:ext cx="2369610" cy="2679700"/>
          </a:xfrm>
          <a:prstGeom prst="rect">
            <a:avLst/>
          </a:prstGeom>
          <a:noFill/>
          <a:ln>
            <a:noFill/>
          </a:ln>
        </p:spPr>
      </p:pic>
      <p:sp>
        <p:nvSpPr>
          <p:cNvPr id="209" name="Google Shape;209;p8"/>
          <p:cNvSpPr/>
          <p:nvPr/>
        </p:nvSpPr>
        <p:spPr>
          <a:xfrm>
            <a:off x="1698095" y="5359399"/>
            <a:ext cx="1093435" cy="40640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8"/>
          <p:cNvSpPr txBox="1"/>
          <p:nvPr/>
        </p:nvSpPr>
        <p:spPr>
          <a:xfrm>
            <a:off x="1017251" y="1059933"/>
            <a:ext cx="479195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Modèle de nichoir pour les Martinets noirs (x12)</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9"/>
          <p:cNvSpPr txBox="1"/>
          <p:nvPr/>
        </p:nvSpPr>
        <p:spPr>
          <a:xfrm>
            <a:off x="1045825" y="1059925"/>
            <a:ext cx="6609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Modèle de nichoir pour les Moineaux (x1) et Rougequeue noirs (x1)</a:t>
            </a:r>
            <a:endParaRPr/>
          </a:p>
        </p:txBody>
      </p:sp>
      <p:pic>
        <p:nvPicPr>
          <p:cNvPr id="216" name="Google Shape;216;p9"/>
          <p:cNvPicPr preferRelativeResize="0"/>
          <p:nvPr/>
        </p:nvPicPr>
        <p:blipFill rotWithShape="1">
          <a:blip r:embed="rId3">
            <a:alphaModFix/>
          </a:blip>
          <a:srcRect b="0" l="0" r="0" t="0"/>
          <a:stretch/>
        </p:blipFill>
        <p:spPr>
          <a:xfrm>
            <a:off x="8505825" y="1244599"/>
            <a:ext cx="1733550" cy="5038725"/>
          </a:xfrm>
          <a:prstGeom prst="rect">
            <a:avLst/>
          </a:prstGeom>
          <a:noFill/>
          <a:ln>
            <a:noFill/>
          </a:ln>
        </p:spPr>
      </p:pic>
      <p:pic>
        <p:nvPicPr>
          <p:cNvPr id="217" name="Google Shape;217;p9"/>
          <p:cNvPicPr preferRelativeResize="0"/>
          <p:nvPr/>
        </p:nvPicPr>
        <p:blipFill rotWithShape="1">
          <a:blip r:embed="rId4">
            <a:alphaModFix/>
          </a:blip>
          <a:srcRect b="0" l="0" r="0" t="0"/>
          <a:stretch/>
        </p:blipFill>
        <p:spPr>
          <a:xfrm>
            <a:off x="5386459" y="1809749"/>
            <a:ext cx="2881241" cy="4140199"/>
          </a:xfrm>
          <a:prstGeom prst="rect">
            <a:avLst/>
          </a:prstGeom>
          <a:noFill/>
          <a:ln>
            <a:noFill/>
          </a:ln>
        </p:spPr>
      </p:pic>
      <p:sp>
        <p:nvSpPr>
          <p:cNvPr id="218" name="Google Shape;218;p9"/>
          <p:cNvSpPr txBox="1"/>
          <p:nvPr/>
        </p:nvSpPr>
        <p:spPr>
          <a:xfrm>
            <a:off x="3627101" y="2725736"/>
            <a:ext cx="237353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Pour Rougequeue noirs</a:t>
            </a:r>
            <a:endParaRPr/>
          </a:p>
        </p:txBody>
      </p:sp>
      <p:sp>
        <p:nvSpPr>
          <p:cNvPr id="219" name="Google Shape;219;p9"/>
          <p:cNvSpPr txBox="1"/>
          <p:nvPr/>
        </p:nvSpPr>
        <p:spPr>
          <a:xfrm>
            <a:off x="1045826" y="4458214"/>
            <a:ext cx="3243388"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800">
                <a:solidFill>
                  <a:schemeClr val="dk1"/>
                </a:solidFill>
                <a:latin typeface="Calibri"/>
                <a:ea typeface="Calibri"/>
                <a:cs typeface="Calibri"/>
                <a:sym typeface="Calibri"/>
              </a:rPr>
              <a:t>Modèle similaire pour Moineaux</a:t>
            </a:r>
            <a:endParaRPr/>
          </a:p>
          <a:p>
            <a:pPr indent="0" lvl="0" marL="0" marR="0" rtl="0" algn="ctr">
              <a:spcBef>
                <a:spcPts val="0"/>
              </a:spcBef>
              <a:spcAft>
                <a:spcPts val="0"/>
              </a:spcAft>
              <a:buNone/>
            </a:pPr>
            <a:r>
              <a:rPr lang="fr-FR" sz="1800">
                <a:solidFill>
                  <a:schemeClr val="dk1"/>
                </a:solidFill>
                <a:latin typeface="Calibri"/>
                <a:ea typeface="Calibri"/>
                <a:cs typeface="Calibri"/>
                <a:sym typeface="Calibri"/>
              </a:rPr>
              <a:t>mais avant fermé avec un</a:t>
            </a:r>
            <a:endParaRPr/>
          </a:p>
          <a:p>
            <a:pPr indent="0" lvl="0" marL="0" marR="0" rtl="0" algn="ctr">
              <a:spcBef>
                <a:spcPts val="0"/>
              </a:spcBef>
              <a:spcAft>
                <a:spcPts val="0"/>
              </a:spcAft>
              <a:buNone/>
            </a:pPr>
            <a:r>
              <a:rPr lang="fr-FR" sz="1800">
                <a:solidFill>
                  <a:schemeClr val="dk1"/>
                </a:solidFill>
                <a:latin typeface="Calibri"/>
                <a:ea typeface="Calibri"/>
                <a:cs typeface="Calibri"/>
                <a:sym typeface="Calibri"/>
              </a:rPr>
              <a:t>trou de 30mm de passage</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2023-08-31T13:40:05Z</dcterms:created>
  <dc:creator>caroline.bila@gmail.com</dc:creator>
</cp:coreProperties>
</file>