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B7CF-9F66-412B-AFAE-8CB4C3B45B88}" type="datetimeFigureOut">
              <a:rPr lang="fr-FR" smtClean="0"/>
              <a:pPr/>
              <a:t>22/09/2016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6026-DBBE-4379-A196-8B09AD41C4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B7CF-9F66-412B-AFAE-8CB4C3B45B88}" type="datetimeFigureOut">
              <a:rPr lang="fr-FR" smtClean="0"/>
              <a:pPr/>
              <a:t>22/09/2016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6026-DBBE-4379-A196-8B09AD41C4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B7CF-9F66-412B-AFAE-8CB4C3B45B88}" type="datetimeFigureOut">
              <a:rPr lang="fr-FR" smtClean="0"/>
              <a:pPr/>
              <a:t>22/09/2016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6026-DBBE-4379-A196-8B09AD41C4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B7CF-9F66-412B-AFAE-8CB4C3B45B88}" type="datetimeFigureOut">
              <a:rPr lang="fr-FR" smtClean="0"/>
              <a:pPr/>
              <a:t>22/09/2016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6026-DBBE-4379-A196-8B09AD41C4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B7CF-9F66-412B-AFAE-8CB4C3B45B88}" type="datetimeFigureOut">
              <a:rPr lang="fr-FR" smtClean="0"/>
              <a:pPr/>
              <a:t>22/09/2016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6026-DBBE-4379-A196-8B09AD41C4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B7CF-9F66-412B-AFAE-8CB4C3B45B88}" type="datetimeFigureOut">
              <a:rPr lang="fr-FR" smtClean="0"/>
              <a:pPr/>
              <a:t>22/09/2016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6026-DBBE-4379-A196-8B09AD41C4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B7CF-9F66-412B-AFAE-8CB4C3B45B88}" type="datetimeFigureOut">
              <a:rPr lang="fr-FR" smtClean="0"/>
              <a:pPr/>
              <a:t>22/09/2016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6026-DBBE-4379-A196-8B09AD41C4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B7CF-9F66-412B-AFAE-8CB4C3B45B88}" type="datetimeFigureOut">
              <a:rPr lang="fr-FR" smtClean="0"/>
              <a:pPr/>
              <a:t>22/09/2016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6026-DBBE-4379-A196-8B09AD41C4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B7CF-9F66-412B-AFAE-8CB4C3B45B88}" type="datetimeFigureOut">
              <a:rPr lang="fr-FR" smtClean="0"/>
              <a:pPr/>
              <a:t>22/09/2016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6026-DBBE-4379-A196-8B09AD41C4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B7CF-9F66-412B-AFAE-8CB4C3B45B88}" type="datetimeFigureOut">
              <a:rPr lang="fr-FR" smtClean="0"/>
              <a:pPr/>
              <a:t>22/09/2016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6026-DBBE-4379-A196-8B09AD41C4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B7CF-9F66-412B-AFAE-8CB4C3B45B88}" type="datetimeFigureOut">
              <a:rPr lang="fr-FR" smtClean="0"/>
              <a:pPr/>
              <a:t>22/09/2016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6026-DBBE-4379-A196-8B09AD41C4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6B7CF-9F66-412B-AFAE-8CB4C3B45B88}" type="datetimeFigureOut">
              <a:rPr lang="fr-FR" smtClean="0"/>
              <a:pPr/>
              <a:t>22/09/2016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86026-DBBE-4379-A196-8B09AD41C4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1519990"/>
            <a:ext cx="8496944" cy="5149370"/>
          </a:xfrm>
        </p:spPr>
        <p:txBody>
          <a:bodyPr numCol="2" spcCol="900000"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fr-FR" sz="1400" b="1" dirty="0" smtClean="0">
                <a:solidFill>
                  <a:schemeClr val="tx1"/>
                </a:solidFill>
              </a:rPr>
              <a:t>Vous </a:t>
            </a:r>
            <a:r>
              <a:rPr lang="fr-FR" sz="1400" b="1" dirty="0">
                <a:solidFill>
                  <a:schemeClr val="tx1"/>
                </a:solidFill>
              </a:rPr>
              <a:t>êtes propriétaire, vous avez le projet de changer votre chaudière, d’installer des fenêtres à double vitrage, d’isoler </a:t>
            </a:r>
            <a:r>
              <a:rPr lang="fr-FR" sz="1400" b="1" dirty="0" smtClean="0">
                <a:solidFill>
                  <a:schemeClr val="tx1"/>
                </a:solidFill>
              </a:rPr>
              <a:t>votre </a:t>
            </a:r>
            <a:r>
              <a:rPr lang="fr-FR" sz="1400" b="1" dirty="0">
                <a:solidFill>
                  <a:schemeClr val="tx1"/>
                </a:solidFill>
              </a:rPr>
              <a:t>toiture... </a:t>
            </a:r>
            <a:r>
              <a:rPr lang="fr-FR" sz="1400" b="1" dirty="0" smtClean="0">
                <a:solidFill>
                  <a:schemeClr val="tx1"/>
                </a:solidFill>
              </a:rPr>
              <a:t>?</a:t>
            </a:r>
          </a:p>
          <a:p>
            <a:pPr algn="just">
              <a:spcBef>
                <a:spcPts val="0"/>
              </a:spcBef>
            </a:pPr>
            <a:r>
              <a:rPr lang="fr-FR" sz="1400" b="1" dirty="0" smtClean="0">
                <a:solidFill>
                  <a:schemeClr val="tx1"/>
                </a:solidFill>
              </a:rPr>
              <a:t>Un </a:t>
            </a:r>
            <a:r>
              <a:rPr lang="fr-FR" sz="1400" b="1" dirty="0">
                <a:solidFill>
                  <a:schemeClr val="tx1"/>
                </a:solidFill>
              </a:rPr>
              <a:t>dispositif complet d’information, d’accompagnement et d’aides financières est </a:t>
            </a:r>
            <a:r>
              <a:rPr lang="fr-FR" sz="1400" b="1" dirty="0" smtClean="0">
                <a:solidFill>
                  <a:schemeClr val="tx1"/>
                </a:solidFill>
              </a:rPr>
              <a:t>disponible </a:t>
            </a:r>
            <a:r>
              <a:rPr lang="fr-FR" sz="1400" b="1" dirty="0">
                <a:solidFill>
                  <a:schemeClr val="tx1"/>
                </a:solidFill>
              </a:rPr>
              <a:t>pour vous. </a:t>
            </a:r>
            <a:endParaRPr lang="fr-FR" sz="1400" dirty="0">
              <a:solidFill>
                <a:schemeClr val="tx1"/>
              </a:solidFill>
            </a:endParaRPr>
          </a:p>
          <a:p>
            <a:pPr algn="just"/>
            <a:endParaRPr lang="fr-FR" sz="1200" b="1" dirty="0" smtClean="0">
              <a:solidFill>
                <a:schemeClr val="tx1"/>
              </a:solidFill>
            </a:endParaRPr>
          </a:p>
          <a:p>
            <a:pPr algn="just"/>
            <a:r>
              <a:rPr lang="fr-FR" sz="1200" b="1" dirty="0" smtClean="0">
                <a:solidFill>
                  <a:schemeClr val="tx1"/>
                </a:solidFill>
              </a:rPr>
              <a:t>Des objectifs renforcés</a:t>
            </a:r>
            <a:endParaRPr lang="fr-FR" sz="1200" b="1" dirty="0">
              <a:solidFill>
                <a:schemeClr val="tx1"/>
              </a:solidFill>
            </a:endParaRPr>
          </a:p>
          <a:p>
            <a:pPr algn="just"/>
            <a:r>
              <a:rPr lang="fr-FR" sz="1200" dirty="0">
                <a:solidFill>
                  <a:schemeClr val="tx1"/>
                </a:solidFill>
              </a:rPr>
              <a:t>En 2016, le programme Habiter Mieux </a:t>
            </a:r>
            <a:r>
              <a:rPr lang="fr-FR" sz="1200" dirty="0" smtClean="0">
                <a:solidFill>
                  <a:schemeClr val="tx1"/>
                </a:solidFill>
              </a:rPr>
              <a:t>est renforcé </a:t>
            </a:r>
            <a:r>
              <a:rPr lang="fr-FR" sz="1200" dirty="0">
                <a:solidFill>
                  <a:schemeClr val="tx1"/>
                </a:solidFill>
              </a:rPr>
              <a:t>par l’Etat et l’ANAH pour aider un plus grand nombre de ménages : l’objectif 2016, qui sera poursuivi en 2017, est de rénover thermiquement 70 000 logements au plan national dont 7 500 logements dans le Grand Est. Dans de très nombreuses communes, les collectivités locales contribuent également à ce </a:t>
            </a:r>
            <a:r>
              <a:rPr lang="fr-FR" sz="1200" dirty="0" smtClean="0">
                <a:solidFill>
                  <a:schemeClr val="tx1"/>
                </a:solidFill>
              </a:rPr>
              <a:t>programme [insérer information locale].</a:t>
            </a:r>
            <a:endParaRPr lang="fr-FR" sz="1200" dirty="0">
              <a:solidFill>
                <a:schemeClr val="tx1"/>
              </a:solidFill>
            </a:endParaRPr>
          </a:p>
          <a:p>
            <a:pPr algn="just"/>
            <a:endParaRPr lang="fr-FR" sz="1200" dirty="0" smtClean="0">
              <a:solidFill>
                <a:schemeClr val="tx1"/>
              </a:solidFill>
            </a:endParaRPr>
          </a:p>
          <a:p>
            <a:pPr algn="just"/>
            <a:endParaRPr lang="fr-FR" sz="1200" b="1" dirty="0" smtClean="0">
              <a:solidFill>
                <a:schemeClr val="tx1"/>
              </a:solidFill>
            </a:endParaRPr>
          </a:p>
          <a:p>
            <a:pPr algn="just"/>
            <a:r>
              <a:rPr lang="fr-FR" sz="1200" b="1" dirty="0" smtClean="0">
                <a:solidFill>
                  <a:schemeClr val="tx1"/>
                </a:solidFill>
              </a:rPr>
              <a:t>A chaque situation : sa solution</a:t>
            </a:r>
          </a:p>
          <a:p>
            <a:pPr algn="just">
              <a:spcBef>
                <a:spcPts val="0"/>
              </a:spcBef>
            </a:pPr>
            <a:r>
              <a:rPr lang="fr-FR" sz="1200" dirty="0" smtClean="0">
                <a:solidFill>
                  <a:schemeClr val="tx1"/>
                </a:solidFill>
              </a:rPr>
              <a:t>L’Etat </a:t>
            </a:r>
            <a:r>
              <a:rPr lang="fr-FR" sz="1200" dirty="0">
                <a:solidFill>
                  <a:schemeClr val="tx1"/>
                </a:solidFill>
              </a:rPr>
              <a:t>et l’ANAH peuvent vous aider dans votre projet de rénovation : sous certaines conditions, une aide financière et un accompagnement sont possibles. </a:t>
            </a:r>
            <a:endParaRPr lang="fr-FR" sz="1200" dirty="0" smtClean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fr-FR" sz="1200" dirty="0" smtClean="0">
                <a:solidFill>
                  <a:schemeClr val="tx1"/>
                </a:solidFill>
              </a:rPr>
              <a:t>Les </a:t>
            </a:r>
            <a:r>
              <a:rPr lang="fr-FR" sz="1200" dirty="0">
                <a:solidFill>
                  <a:schemeClr val="tx1"/>
                </a:solidFill>
              </a:rPr>
              <a:t>travaux envisagés peuvent concerner le système de chauffage, l’isolation (murs, combles, fenêtres)... et doivent permettre de réduire la consommation </a:t>
            </a:r>
            <a:r>
              <a:rPr lang="fr-FR" sz="1200" dirty="0" smtClean="0">
                <a:solidFill>
                  <a:schemeClr val="tx1"/>
                </a:solidFill>
              </a:rPr>
              <a:t>énergétique </a:t>
            </a:r>
            <a:r>
              <a:rPr lang="fr-FR" sz="1200" dirty="0">
                <a:solidFill>
                  <a:schemeClr val="tx1"/>
                </a:solidFill>
              </a:rPr>
              <a:t>de votre logement d’au moins 25%.</a:t>
            </a:r>
          </a:p>
          <a:p>
            <a:pPr algn="just">
              <a:spcBef>
                <a:spcPts val="0"/>
              </a:spcBef>
            </a:pPr>
            <a:r>
              <a:rPr lang="fr-FR" sz="1200" dirty="0" smtClean="0">
                <a:solidFill>
                  <a:schemeClr val="tx1"/>
                </a:solidFill>
              </a:rPr>
              <a:t>Selon </a:t>
            </a:r>
            <a:r>
              <a:rPr lang="fr-FR" sz="1200" dirty="0">
                <a:solidFill>
                  <a:schemeClr val="tx1"/>
                </a:solidFill>
              </a:rPr>
              <a:t>les cas, l’ANAH finance de 35 à 50% du montant total des travaux (soit de l’ordre de 7 000 € à 10 000 € d’aide maximum). Ce financement est complété par une prime d’État équivalente à 10% du montant des travaux subventionnés pour les propriétaires occupants. Elle est plafonnée à 1 </a:t>
            </a:r>
            <a:r>
              <a:rPr lang="fr-FR" sz="1200" dirty="0" smtClean="0">
                <a:solidFill>
                  <a:schemeClr val="tx1"/>
                </a:solidFill>
              </a:rPr>
              <a:t>600€ </a:t>
            </a:r>
            <a:r>
              <a:rPr lang="fr-FR" sz="1200" dirty="0">
                <a:solidFill>
                  <a:schemeClr val="tx1"/>
                </a:solidFill>
              </a:rPr>
              <a:t>ou 2 </a:t>
            </a:r>
            <a:r>
              <a:rPr lang="fr-FR" sz="1200" dirty="0" smtClean="0">
                <a:solidFill>
                  <a:schemeClr val="tx1"/>
                </a:solidFill>
              </a:rPr>
              <a:t>000€ </a:t>
            </a:r>
            <a:r>
              <a:rPr lang="fr-FR" sz="1200" dirty="0">
                <a:solidFill>
                  <a:schemeClr val="tx1"/>
                </a:solidFill>
              </a:rPr>
              <a:t>en fonction de vos ressources</a:t>
            </a:r>
            <a:r>
              <a:rPr lang="fr-FR" sz="12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fr-FR" sz="1200" dirty="0">
                <a:solidFill>
                  <a:schemeClr val="tx1"/>
                </a:solidFill>
              </a:rPr>
              <a:t>D’autres aides complémentaires peuvent également être mobilisées localement. </a:t>
            </a:r>
            <a:endParaRPr lang="fr-FR" sz="1200" dirty="0" smtClean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endParaRPr lang="fr-FR" sz="1200" dirty="0" smtClean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fr-FR" sz="1200" dirty="0" smtClean="0">
                <a:solidFill>
                  <a:schemeClr val="tx1"/>
                </a:solidFill>
              </a:rPr>
              <a:t>Selon </a:t>
            </a:r>
            <a:r>
              <a:rPr lang="fr-FR" sz="1200" dirty="0">
                <a:solidFill>
                  <a:schemeClr val="tx1"/>
                </a:solidFill>
              </a:rPr>
              <a:t>votre situation, vous pouvez également bénéficier :</a:t>
            </a:r>
          </a:p>
          <a:p>
            <a:pPr lvl="0" algn="just">
              <a:spcBef>
                <a:spcPts val="0"/>
              </a:spcBef>
            </a:pPr>
            <a:r>
              <a:rPr lang="fr-FR" sz="1200" b="1" dirty="0" smtClean="0">
                <a:solidFill>
                  <a:schemeClr val="tx1"/>
                </a:solidFill>
              </a:rPr>
              <a:t>- du </a:t>
            </a:r>
            <a:r>
              <a:rPr lang="fr-FR" sz="1200" b="1" dirty="0">
                <a:solidFill>
                  <a:schemeClr val="tx1"/>
                </a:solidFill>
              </a:rPr>
              <a:t>crédit d’impôt pour la transition énergétique (CITE) </a:t>
            </a:r>
            <a:r>
              <a:rPr lang="fr-FR" sz="1200" dirty="0">
                <a:solidFill>
                  <a:schemeClr val="tx1"/>
                </a:solidFill>
              </a:rPr>
              <a:t>qui permet de déduire de l’impôt sur le revenu 30% des dépenses relatives aux travaux d’amélioration de la performance </a:t>
            </a:r>
            <a:r>
              <a:rPr lang="fr-FR" sz="1200" dirty="0" smtClean="0">
                <a:solidFill>
                  <a:schemeClr val="tx1"/>
                </a:solidFill>
              </a:rPr>
              <a:t>énergétique</a:t>
            </a:r>
            <a:r>
              <a:rPr lang="fr-FR" sz="1200" dirty="0">
                <a:solidFill>
                  <a:schemeClr val="tx1"/>
                </a:solidFill>
              </a:rPr>
              <a:t> ;</a:t>
            </a:r>
          </a:p>
          <a:p>
            <a:pPr lvl="0" algn="just">
              <a:spcBef>
                <a:spcPts val="0"/>
              </a:spcBef>
            </a:pPr>
            <a:r>
              <a:rPr lang="fr-FR" sz="1200" b="1" dirty="0" smtClean="0">
                <a:solidFill>
                  <a:schemeClr val="tx1"/>
                </a:solidFill>
              </a:rPr>
              <a:t>- d’un </a:t>
            </a:r>
            <a:r>
              <a:rPr lang="fr-FR" sz="1200" b="1" dirty="0">
                <a:solidFill>
                  <a:schemeClr val="tx1"/>
                </a:solidFill>
              </a:rPr>
              <a:t>éco-prêt à taux zéro </a:t>
            </a:r>
            <a:r>
              <a:rPr lang="fr-FR" sz="1200" dirty="0">
                <a:solidFill>
                  <a:schemeClr val="tx1"/>
                </a:solidFill>
              </a:rPr>
              <a:t>qui permet de financer vos travaux par un emprunt à taux </a:t>
            </a:r>
            <a:r>
              <a:rPr lang="fr-FR" sz="1200" dirty="0" smtClean="0">
                <a:solidFill>
                  <a:schemeClr val="tx1"/>
                </a:solidFill>
              </a:rPr>
              <a:t>nul.</a:t>
            </a:r>
            <a:endParaRPr lang="fr-FR" sz="120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endParaRPr lang="fr-FR" sz="1200" dirty="0" smtClean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fr-FR" sz="1200" dirty="0" smtClean="0">
                <a:solidFill>
                  <a:schemeClr val="tx1"/>
                </a:solidFill>
              </a:rPr>
              <a:t>Pour </a:t>
            </a:r>
            <a:r>
              <a:rPr lang="fr-FR" sz="1200" dirty="0">
                <a:solidFill>
                  <a:schemeClr val="tx1"/>
                </a:solidFill>
              </a:rPr>
              <a:t>les propriétaires bailleurs et les syndicats de copropriétaires, des aides existent également. </a:t>
            </a:r>
            <a:br>
              <a:rPr lang="fr-FR" sz="1200" dirty="0">
                <a:solidFill>
                  <a:schemeClr val="tx1"/>
                </a:solidFill>
              </a:rPr>
            </a:br>
            <a:endParaRPr lang="fr-FR" sz="120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fr-FR" sz="1200" b="1" dirty="0">
                <a:solidFill>
                  <a:schemeClr val="tx1"/>
                </a:solidFill>
              </a:rPr>
              <a:t> </a:t>
            </a:r>
            <a:endParaRPr lang="fr-FR" sz="120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fr-FR" sz="1400" b="1" dirty="0" smtClean="0">
                <a:solidFill>
                  <a:schemeClr val="tx1"/>
                </a:solidFill>
              </a:rPr>
              <a:t>Pour </a:t>
            </a:r>
            <a:r>
              <a:rPr lang="fr-FR" sz="1400" b="1" dirty="0">
                <a:solidFill>
                  <a:schemeClr val="tx1"/>
                </a:solidFill>
              </a:rPr>
              <a:t>être accompagné gratuitement dans votre projet et son financement, vous pouvez contacter les Points Rénovation Info Service. Des conseillers vous indiqueront les aides à votre disposition et les démarches à suivre près de chez vous</a:t>
            </a:r>
            <a:r>
              <a:rPr lang="fr-FR" sz="1400" b="1" dirty="0" smtClean="0">
                <a:solidFill>
                  <a:schemeClr val="tx1"/>
                </a:solidFill>
              </a:rPr>
              <a:t>.</a:t>
            </a:r>
            <a:r>
              <a:rPr lang="fr-FR" sz="1400" dirty="0">
                <a:solidFill>
                  <a:schemeClr val="tx1"/>
                </a:solidFill>
              </a:rPr>
              <a:t> </a:t>
            </a:r>
          </a:p>
          <a:p>
            <a:pPr algn="just"/>
            <a:endParaRPr lang="fr-FR" sz="1400" b="1" dirty="0">
              <a:solidFill>
                <a:schemeClr val="tx1"/>
              </a:solidFill>
            </a:endParaRPr>
          </a:p>
          <a:p>
            <a:pPr algn="just"/>
            <a:r>
              <a:rPr lang="fr-FR" sz="1200" dirty="0">
                <a:solidFill>
                  <a:schemeClr val="tx1"/>
                </a:solidFill>
              </a:rPr>
              <a:t> </a:t>
            </a:r>
          </a:p>
          <a:p>
            <a:pPr algn="just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026" name="Text Box 2"/>
          <p:cNvSpPr txBox="1">
            <a:spLocks noChangeArrowheads="1" noChangeShapeType="1"/>
          </p:cNvSpPr>
          <p:nvPr/>
        </p:nvSpPr>
        <p:spPr bwMode="auto">
          <a:xfrm>
            <a:off x="611560" y="199436"/>
            <a:ext cx="8208912" cy="1141332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b="1" dirty="0"/>
              <a:t>Rénover votre logement ? </a:t>
            </a:r>
            <a:endParaRPr lang="fr-FR" dirty="0" smtClean="0"/>
          </a:p>
          <a:p>
            <a:pPr algn="ctr"/>
            <a:r>
              <a:rPr lang="fr-FR" b="1" dirty="0" smtClean="0"/>
              <a:t>Mieux vous chauffer ? Réduire vos factures d’énergie ?</a:t>
            </a:r>
            <a:endParaRPr lang="fr-FR" dirty="0" smtClean="0"/>
          </a:p>
          <a:p>
            <a:pPr algn="ctr"/>
            <a:r>
              <a:rPr lang="fr-FR" sz="1400" b="1" dirty="0"/>
              <a:t> </a:t>
            </a:r>
            <a:endParaRPr lang="fr-FR" sz="1400" dirty="0"/>
          </a:p>
          <a:p>
            <a:pPr algn="ctr"/>
            <a:r>
              <a:rPr lang="fr-FR" b="1" dirty="0" smtClean="0"/>
              <a:t>Bénéficiez d’HABITER MIEUX</a:t>
            </a:r>
            <a:r>
              <a:rPr lang="fr-FR" sz="2000" dirty="0"/>
              <a:t> 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753" y="44624"/>
            <a:ext cx="903614" cy="934106"/>
          </a:xfrm>
          <a:prstGeom prst="rect">
            <a:avLst/>
          </a:prstGeom>
          <a:solidFill>
            <a:srgbClr val="FFFFFF"/>
          </a:solidFill>
          <a:ln w="9525" algn="ctr">
            <a:miter lim="800000"/>
            <a:headEnd/>
            <a:tailEnd/>
          </a:ln>
        </p:spPr>
      </p:pic>
      <p:pic>
        <p:nvPicPr>
          <p:cNvPr id="6" name="Imag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5877272"/>
            <a:ext cx="3213100" cy="7920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5900750" cy="853355"/>
          </a:xfrm>
        </p:spPr>
        <p:txBody>
          <a:bodyPr>
            <a:normAutofit/>
          </a:bodyPr>
          <a:lstStyle/>
          <a:p>
            <a:r>
              <a:rPr lang="fr-FR" dirty="0"/>
              <a:t>Et si c’était vous</a:t>
            </a:r>
            <a:r>
              <a:rPr lang="fr-FR" dirty="0" smtClean="0"/>
              <a:t>...</a:t>
            </a:r>
            <a:endParaRPr lang="fr-FR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308453"/>
            <a:ext cx="2571768" cy="5420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332656"/>
            <a:ext cx="254317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40" y="1431481"/>
            <a:ext cx="2531926" cy="5174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4" y="1288205"/>
            <a:ext cx="2543175" cy="5363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42</Words>
  <Application>Microsoft Office PowerPoint</Application>
  <PresentationFormat>Affichage à l'écran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Et si c’était vous...</vt:lpstr>
    </vt:vector>
  </TitlesOfParts>
  <Company>DREAL Lorraine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gaelle.legall</dc:creator>
  <cp:lastModifiedBy>fatima.terki</cp:lastModifiedBy>
  <cp:revision>14</cp:revision>
  <cp:lastPrinted>2016-08-22T13:50:56Z</cp:lastPrinted>
  <dcterms:created xsi:type="dcterms:W3CDTF">2016-07-07T08:36:51Z</dcterms:created>
  <dcterms:modified xsi:type="dcterms:W3CDTF">2016-09-22T13:13:25Z</dcterms:modified>
</cp:coreProperties>
</file>